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81" r:id="rId3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9" d="100"/>
          <a:sy n="109" d="100"/>
        </p:scale>
        <p:origin x="27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921548" y="3260552"/>
            <a:ext cx="317418" cy="317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921548" y="3728720"/>
            <a:ext cx="317418" cy="317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921548" y="4196887"/>
            <a:ext cx="317418" cy="317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722126" y="3260552"/>
            <a:ext cx="317411" cy="317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722126" y="3728720"/>
            <a:ext cx="317411" cy="317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59305" y="1947735"/>
            <a:ext cx="542538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977226"/>
            <a:ext cx="9144000" cy="2160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42249" y="258229"/>
            <a:ext cx="7259497" cy="4391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2210" y="199021"/>
            <a:ext cx="8159579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5606" y="1122743"/>
            <a:ext cx="7992786" cy="2530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3479" y="3887007"/>
            <a:ext cx="3367228" cy="4622"/>
          </a:xfrm>
          <a:custGeom>
            <a:avLst/>
            <a:gdLst/>
            <a:ahLst/>
            <a:cxnLst/>
            <a:rect l="l" t="t" r="r" b="b"/>
            <a:pathLst>
              <a:path w="5088255" h="6985">
                <a:moveTo>
                  <a:pt x="0" y="0"/>
                </a:moveTo>
                <a:lnTo>
                  <a:pt x="5088261" y="6856"/>
                </a:lnTo>
              </a:path>
            </a:pathLst>
          </a:custGeom>
          <a:ln w="15733">
            <a:solidFill>
              <a:srgbClr val="F45D00"/>
            </a:solidFill>
          </a:ln>
        </p:spPr>
        <p:txBody>
          <a:bodyPr wrap="square" lIns="0" tIns="0" rIns="0" bIns="0" rtlCol="0"/>
          <a:lstStyle/>
          <a:p>
            <a:endParaRPr sz="1191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3633" y="895350"/>
            <a:ext cx="569819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86310"/>
            <a:r>
              <a:rPr lang="en-US" spc="43" dirty="0"/>
              <a:t> Introduction to </a:t>
            </a:r>
            <a:r>
              <a:rPr lang="en-US" spc="43" dirty="0" err="1" smtClean="0"/>
              <a:t>OpenShift</a:t>
            </a:r>
            <a:endParaRPr spc="43" dirty="0"/>
          </a:p>
        </p:txBody>
      </p:sp>
      <p:sp>
        <p:nvSpPr>
          <p:cNvPr id="5" name="object 5"/>
          <p:cNvSpPr txBox="1"/>
          <p:nvPr/>
        </p:nvSpPr>
        <p:spPr>
          <a:xfrm>
            <a:off x="4396633" y="3247313"/>
            <a:ext cx="2052357" cy="51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65"/>
            <a:r>
              <a:rPr lang="en-US" sz="1324" spc="20" dirty="0">
                <a:solidFill>
                  <a:srgbClr val="58595B"/>
                </a:solidFill>
                <a:cs typeface="Calibri"/>
              </a:rPr>
              <a:t>Amit Kumar</a:t>
            </a:r>
            <a:endParaRPr lang="en-US" sz="1324" dirty="0">
              <a:cs typeface="Calibri"/>
            </a:endParaRPr>
          </a:p>
          <a:p>
            <a:pPr marL="8405">
              <a:spcBef>
                <a:spcPts val="473"/>
              </a:spcBef>
            </a:pPr>
            <a:r>
              <a:rPr lang="en-US" sz="794" spc="7" dirty="0">
                <a:solidFill>
                  <a:srgbClr val="58595B"/>
                </a:solidFill>
                <a:cs typeface="Calibri"/>
              </a:rPr>
              <a:t>Blog :-  amitvashist.wordpress.com</a:t>
            </a:r>
            <a:endParaRPr lang="en-US" sz="794" dirty="0">
              <a:cs typeface="Calibri"/>
            </a:endParaRPr>
          </a:p>
          <a:p>
            <a:pPr marL="8405"/>
            <a:endParaRPr sz="794" dirty="0">
              <a:latin typeface="Calibri"/>
              <a:cs typeface="Calibri"/>
            </a:endParaRPr>
          </a:p>
        </p:txBody>
      </p:sp>
      <p:pic>
        <p:nvPicPr>
          <p:cNvPr id="7" name="Picture 2" descr="http://1.gravatar.com/avatar/10cd8f7e3524fb947bd87b4c561207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479" y="2773456"/>
            <a:ext cx="1169250" cy="91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2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5762" y="3891075"/>
            <a:ext cx="4277385" cy="502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74022" y="3423145"/>
            <a:ext cx="4277995" cy="496570"/>
          </a:xfrm>
          <a:custGeom>
            <a:avLst/>
            <a:gdLst/>
            <a:ahLst/>
            <a:cxnLst/>
            <a:rect l="l" t="t" r="r" b="b"/>
            <a:pathLst>
              <a:path w="4277995" h="496570">
                <a:moveTo>
                  <a:pt x="0" y="0"/>
                </a:moveTo>
                <a:lnTo>
                  <a:pt x="4277398" y="0"/>
                </a:lnTo>
                <a:lnTo>
                  <a:pt x="4277398" y="496205"/>
                </a:lnTo>
                <a:lnTo>
                  <a:pt x="0" y="496205"/>
                </a:lnTo>
                <a:lnTo>
                  <a:pt x="0" y="0"/>
                </a:lnTo>
                <a:close/>
              </a:path>
            </a:pathLst>
          </a:custGeom>
          <a:solidFill>
            <a:srgbClr val="C500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74019" y="3423142"/>
            <a:ext cx="4277995" cy="496570"/>
          </a:xfrm>
          <a:custGeom>
            <a:avLst/>
            <a:gdLst/>
            <a:ahLst/>
            <a:cxnLst/>
            <a:rect l="l" t="t" r="r" b="b"/>
            <a:pathLst>
              <a:path w="4277995" h="496570">
                <a:moveTo>
                  <a:pt x="0" y="0"/>
                </a:moveTo>
                <a:lnTo>
                  <a:pt x="4277391" y="0"/>
                </a:lnTo>
                <a:lnTo>
                  <a:pt x="4277391" y="496199"/>
                </a:lnTo>
                <a:lnTo>
                  <a:pt x="0" y="496199"/>
                </a:lnTo>
                <a:lnTo>
                  <a:pt x="0" y="0"/>
                </a:lnTo>
                <a:close/>
              </a:path>
            </a:pathLst>
          </a:custGeom>
          <a:ln w="190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74022" y="3577265"/>
            <a:ext cx="427799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9025">
              <a:lnSpc>
                <a:spcPct val="100000"/>
              </a:lnSpc>
              <a:spcBef>
                <a:spcPts val="100"/>
              </a:spcBef>
            </a:pP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ENTERPRISE-GRADE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83255" y="1658556"/>
          <a:ext cx="4269103" cy="535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915"/>
                <a:gridCol w="862330"/>
                <a:gridCol w="859155"/>
                <a:gridCol w="861059"/>
                <a:gridCol w="842644"/>
              </a:tblGrid>
              <a:tr h="350520">
                <a:tc>
                  <a:txBody>
                    <a:bodyPr/>
                    <a:lstStyle/>
                    <a:p>
                      <a:pPr marL="121920" marR="135890" indent="64769">
                        <a:lnSpc>
                          <a:spcPts val="1050"/>
                        </a:lnSpc>
                        <a:spcBef>
                          <a:spcPts val="355"/>
                        </a:spcBef>
                      </a:pPr>
                      <a:r>
                        <a:rPr sz="9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Business 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Automation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3F9C35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Integration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3F9C3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9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3F9C35"/>
                    </a:solidFill>
                  </a:tcPr>
                </a:tc>
                <a:tc>
                  <a:txBody>
                    <a:bodyPr/>
                    <a:lstStyle/>
                    <a:p>
                      <a:pPr marL="260985" marR="252729" indent="2540">
                        <a:lnSpc>
                          <a:spcPts val="1050"/>
                        </a:lnSpc>
                        <a:spcBef>
                          <a:spcPts val="355"/>
                        </a:spcBef>
                      </a:pPr>
                      <a:r>
                        <a:rPr sz="900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Web</a:t>
                      </a:r>
                      <a:r>
                        <a:rPr sz="900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 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Mobile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3F9C35"/>
                    </a:solidFill>
                  </a:tcPr>
                </a:tc>
                <a:tc>
                  <a:txBody>
                    <a:bodyPr/>
                    <a:lstStyle/>
                    <a:p>
                      <a:pPr marL="139065" marR="109855" indent="67945">
                        <a:lnSpc>
                          <a:spcPts val="1050"/>
                        </a:lnSpc>
                        <a:spcBef>
                          <a:spcPts val="355"/>
                        </a:spcBef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3rd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party 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frameworks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666666"/>
                    </a:solidFill>
                  </a:tcPr>
                </a:tc>
              </a:tr>
              <a:tr h="185420"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9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974022" y="2813545"/>
            <a:ext cx="4277995" cy="496570"/>
          </a:xfrm>
          <a:custGeom>
            <a:avLst/>
            <a:gdLst/>
            <a:ahLst/>
            <a:cxnLst/>
            <a:rect l="l" t="t" r="r" b="b"/>
            <a:pathLst>
              <a:path w="4277995" h="496570">
                <a:moveTo>
                  <a:pt x="0" y="0"/>
                </a:moveTo>
                <a:lnTo>
                  <a:pt x="4277398" y="0"/>
                </a:lnTo>
                <a:lnTo>
                  <a:pt x="4277398" y="496201"/>
                </a:lnTo>
                <a:lnTo>
                  <a:pt x="0" y="496201"/>
                </a:lnTo>
                <a:lnTo>
                  <a:pt x="0" y="0"/>
                </a:lnTo>
                <a:close/>
              </a:path>
            </a:pathLst>
          </a:custGeom>
          <a:solidFill>
            <a:srgbClr val="00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4019" y="2813544"/>
            <a:ext cx="4277995" cy="496570"/>
          </a:xfrm>
          <a:custGeom>
            <a:avLst/>
            <a:gdLst/>
            <a:ahLst/>
            <a:cxnLst/>
            <a:rect l="l" t="t" r="r" b="b"/>
            <a:pathLst>
              <a:path w="4277995" h="496570">
                <a:moveTo>
                  <a:pt x="0" y="0"/>
                </a:moveTo>
                <a:lnTo>
                  <a:pt x="4277391" y="0"/>
                </a:lnTo>
                <a:lnTo>
                  <a:pt x="4277391" y="496199"/>
                </a:lnTo>
                <a:lnTo>
                  <a:pt x="0" y="496199"/>
                </a:lnTo>
                <a:lnTo>
                  <a:pt x="0" y="0"/>
                </a:lnTo>
                <a:close/>
              </a:path>
            </a:pathLst>
          </a:custGeom>
          <a:ln w="190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4728" y="2901440"/>
            <a:ext cx="38303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10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(Orchestration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Scheduling,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Storage,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Registry,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Security,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Networking)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74022" y="2356345"/>
            <a:ext cx="2167255" cy="496570"/>
          </a:xfrm>
          <a:custGeom>
            <a:avLst/>
            <a:gdLst/>
            <a:ahLst/>
            <a:cxnLst/>
            <a:rect l="l" t="t" r="r" b="b"/>
            <a:pathLst>
              <a:path w="2167254" h="496569">
                <a:moveTo>
                  <a:pt x="0" y="0"/>
                </a:moveTo>
                <a:lnTo>
                  <a:pt x="2166899" y="0"/>
                </a:lnTo>
                <a:lnTo>
                  <a:pt x="2166899" y="496201"/>
                </a:lnTo>
                <a:lnTo>
                  <a:pt x="0" y="496201"/>
                </a:lnTo>
                <a:lnTo>
                  <a:pt x="0" y="0"/>
                </a:lnTo>
                <a:close/>
              </a:path>
            </a:pathLst>
          </a:custGeom>
          <a:solidFill>
            <a:srgbClr val="00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4019" y="2356345"/>
            <a:ext cx="2167255" cy="496570"/>
          </a:xfrm>
          <a:custGeom>
            <a:avLst/>
            <a:gdLst/>
            <a:ahLst/>
            <a:cxnLst/>
            <a:rect l="l" t="t" r="r" b="b"/>
            <a:pathLst>
              <a:path w="2167254" h="496569">
                <a:moveTo>
                  <a:pt x="0" y="0"/>
                </a:moveTo>
                <a:lnTo>
                  <a:pt x="2166895" y="0"/>
                </a:lnTo>
                <a:lnTo>
                  <a:pt x="2166895" y="496199"/>
                </a:lnTo>
                <a:lnTo>
                  <a:pt x="0" y="496199"/>
                </a:lnTo>
                <a:lnTo>
                  <a:pt x="0" y="0"/>
                </a:lnTo>
                <a:close/>
              </a:path>
            </a:pathLst>
          </a:custGeom>
          <a:ln w="190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91129" y="2444240"/>
            <a:ext cx="1946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LIFECYCLE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AUTOMATION</a:t>
            </a:r>
            <a:endParaRPr sz="10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(Self-service,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CI/CD,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Stream)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41963" y="2354173"/>
            <a:ext cx="2106930" cy="496570"/>
          </a:xfrm>
          <a:custGeom>
            <a:avLst/>
            <a:gdLst/>
            <a:ahLst/>
            <a:cxnLst/>
            <a:rect l="l" t="t" r="r" b="b"/>
            <a:pathLst>
              <a:path w="2106929" h="496569">
                <a:moveTo>
                  <a:pt x="0" y="0"/>
                </a:moveTo>
                <a:lnTo>
                  <a:pt x="2106904" y="0"/>
                </a:lnTo>
                <a:lnTo>
                  <a:pt x="2106904" y="496201"/>
                </a:lnTo>
                <a:lnTo>
                  <a:pt x="0" y="496201"/>
                </a:lnTo>
                <a:lnTo>
                  <a:pt x="0" y="0"/>
                </a:lnTo>
                <a:close/>
              </a:path>
            </a:pathLst>
          </a:custGeom>
          <a:solidFill>
            <a:srgbClr val="00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41939" y="2354170"/>
            <a:ext cx="2106930" cy="496570"/>
          </a:xfrm>
          <a:custGeom>
            <a:avLst/>
            <a:gdLst/>
            <a:ahLst/>
            <a:cxnLst/>
            <a:rect l="l" t="t" r="r" b="b"/>
            <a:pathLst>
              <a:path w="2106929" h="496569">
                <a:moveTo>
                  <a:pt x="0" y="0"/>
                </a:moveTo>
                <a:lnTo>
                  <a:pt x="2106895" y="0"/>
                </a:lnTo>
                <a:lnTo>
                  <a:pt x="2106895" y="496199"/>
                </a:lnTo>
                <a:lnTo>
                  <a:pt x="0" y="496199"/>
                </a:lnTo>
                <a:lnTo>
                  <a:pt x="0" y="0"/>
                </a:lnTo>
                <a:close/>
              </a:path>
            </a:pathLst>
          </a:custGeom>
          <a:ln w="190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48784" y="2442069"/>
            <a:ext cx="1706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(Monitoring,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Capacity,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Policies)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6249" y="2444711"/>
            <a:ext cx="1481455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algn="just">
              <a:lnSpc>
                <a:spcPts val="1650"/>
              </a:lnSpc>
              <a:spcBef>
                <a:spcPts val="180"/>
              </a:spcBef>
            </a:pPr>
            <a:r>
              <a:rPr sz="1400" spc="-45" dirty="0">
                <a:latin typeface="Arial"/>
                <a:cs typeface="Arial"/>
              </a:rPr>
              <a:t>Red </a:t>
            </a:r>
            <a:r>
              <a:rPr sz="1400" spc="-15" dirty="0">
                <a:latin typeface="Arial"/>
                <a:cs typeface="Arial"/>
              </a:rPr>
              <a:t>Hat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" dirty="0" err="1">
                <a:latin typeface="Arial"/>
                <a:cs typeface="Arial"/>
              </a:rPr>
              <a:t>OpenShift</a:t>
            </a:r>
            <a:r>
              <a:rPr sz="1400" spc="-10" dirty="0">
                <a:latin typeface="Arial"/>
                <a:cs typeface="Arial"/>
              </a:rPr>
              <a:t>  Container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Platform  </a:t>
            </a:r>
            <a:r>
              <a:rPr sz="1400" spc="-35" dirty="0">
                <a:latin typeface="Arial"/>
                <a:cs typeface="Arial"/>
              </a:rPr>
              <a:t>(incl.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CloudForms)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249" y="3412857"/>
            <a:ext cx="159639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45" dirty="0">
                <a:latin typeface="Arial"/>
                <a:cs typeface="Arial"/>
              </a:rPr>
              <a:t>Red </a:t>
            </a:r>
            <a:r>
              <a:rPr sz="1400" spc="-15" dirty="0">
                <a:latin typeface="Arial"/>
                <a:cs typeface="Arial"/>
              </a:rPr>
              <a:t>Hat Enterprise  </a:t>
            </a:r>
            <a:r>
              <a:rPr sz="1400" spc="-20" dirty="0">
                <a:latin typeface="Arial"/>
                <a:cs typeface="Arial"/>
              </a:rPr>
              <a:t>Linux </a:t>
            </a:r>
            <a:r>
              <a:rPr sz="1400" spc="-40" dirty="0">
                <a:latin typeface="Arial"/>
                <a:cs typeface="Arial"/>
              </a:rPr>
              <a:t>&amp; </a:t>
            </a:r>
            <a:r>
              <a:rPr sz="1400" spc="-5" dirty="0">
                <a:latin typeface="Arial"/>
                <a:cs typeface="Arial"/>
              </a:rPr>
              <a:t>Atomic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Host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249" y="1682711"/>
            <a:ext cx="157480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45" dirty="0">
                <a:latin typeface="Arial"/>
                <a:cs typeface="Arial"/>
              </a:rPr>
              <a:t>Red </a:t>
            </a:r>
            <a:r>
              <a:rPr sz="1400" spc="-15" dirty="0">
                <a:latin typeface="Arial"/>
                <a:cs typeface="Arial"/>
              </a:rPr>
              <a:t>Hat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Application  </a:t>
            </a:r>
            <a:r>
              <a:rPr sz="1400" spc="-25" dirty="0">
                <a:latin typeface="Arial"/>
                <a:cs typeface="Arial"/>
              </a:rPr>
              <a:t>Services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85" dirty="0">
                <a:latin typeface="Arial"/>
                <a:cs typeface="Arial"/>
              </a:rPr>
              <a:t>(JBOSS)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25287" y="1325066"/>
            <a:ext cx="3785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Arial"/>
                <a:cs typeface="Arial"/>
              </a:rPr>
              <a:t>Traditional, Stateful </a:t>
            </a:r>
            <a:r>
              <a:rPr sz="1400" spc="-40" dirty="0">
                <a:latin typeface="Arial"/>
                <a:cs typeface="Arial"/>
              </a:rPr>
              <a:t>&amp; </a:t>
            </a:r>
            <a:r>
              <a:rPr sz="1400" spc="-15" dirty="0">
                <a:latin typeface="Arial"/>
                <a:cs typeface="Arial"/>
              </a:rPr>
              <a:t>Microservices-based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75587" y="1040714"/>
            <a:ext cx="478574" cy="46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848184" y="1496758"/>
            <a:ext cx="533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97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latin typeface="Arial"/>
                <a:cs typeface="Arial"/>
              </a:rPr>
              <a:t>Red Hat  Registry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88935" y="1450972"/>
            <a:ext cx="8255" cy="3104515"/>
          </a:xfrm>
          <a:custGeom>
            <a:avLst/>
            <a:gdLst/>
            <a:ahLst/>
            <a:cxnLst/>
            <a:rect l="l" t="t" r="r" b="b"/>
            <a:pathLst>
              <a:path w="8254" h="3104515">
                <a:moveTo>
                  <a:pt x="0" y="0"/>
                </a:moveTo>
                <a:lnTo>
                  <a:pt x="7799" y="3104093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03731" y="1927999"/>
            <a:ext cx="822325" cy="351155"/>
          </a:xfrm>
          <a:prstGeom prst="rect">
            <a:avLst/>
          </a:prstGeom>
          <a:solidFill>
            <a:srgbClr val="8E7CC3"/>
          </a:solidFill>
        </p:spPr>
        <p:txBody>
          <a:bodyPr vert="horz" wrap="square" lIns="0" tIns="104140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820"/>
              </a:spcBef>
            </a:pPr>
            <a:r>
              <a:rPr sz="900" spc="-15" dirty="0">
                <a:solidFill>
                  <a:srgbClr val="FFFFFF"/>
                </a:solidFill>
                <a:latin typeface="Arial"/>
                <a:cs typeface="Arial"/>
              </a:rPr>
              <a:t>CloudForms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03731" y="2344813"/>
            <a:ext cx="822325" cy="351155"/>
          </a:xfrm>
          <a:custGeom>
            <a:avLst/>
            <a:gdLst/>
            <a:ahLst/>
            <a:cxnLst/>
            <a:rect l="l" t="t" r="r" b="b"/>
            <a:pathLst>
              <a:path w="822325" h="351155">
                <a:moveTo>
                  <a:pt x="0" y="0"/>
                </a:moveTo>
                <a:lnTo>
                  <a:pt x="822299" y="0"/>
                </a:lnTo>
                <a:lnTo>
                  <a:pt x="822299" y="350710"/>
                </a:lnTo>
                <a:lnTo>
                  <a:pt x="0" y="350710"/>
                </a:lnTo>
                <a:lnTo>
                  <a:pt x="0" y="0"/>
                </a:lnTo>
                <a:close/>
              </a:path>
            </a:pathLst>
          </a:custGeom>
          <a:solidFill>
            <a:srgbClr val="8E7C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703731" y="2436216"/>
            <a:ext cx="822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Ansible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03731" y="3218840"/>
            <a:ext cx="822325" cy="351155"/>
          </a:xfrm>
          <a:prstGeom prst="rect">
            <a:avLst/>
          </a:prstGeom>
          <a:solidFill>
            <a:srgbClr val="8E7CC3"/>
          </a:solidFill>
        </p:spPr>
        <p:txBody>
          <a:bodyPr vert="horz" wrap="square" lIns="0" tIns="10414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820"/>
              </a:spcBef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Satellite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03731" y="3635667"/>
            <a:ext cx="822325" cy="351155"/>
          </a:xfrm>
          <a:prstGeom prst="rect">
            <a:avLst/>
          </a:prstGeom>
          <a:solidFill>
            <a:srgbClr val="8E7CC3"/>
          </a:solidFill>
        </p:spPr>
        <p:txBody>
          <a:bodyPr vert="horz" wrap="square" lIns="0" tIns="45085" rIns="0" bIns="0" rtlCol="0">
            <a:spAutoFit/>
          </a:bodyPr>
          <a:lstStyle/>
          <a:p>
            <a:pPr marL="250825" marR="141605" indent="-101600">
              <a:lnSpc>
                <a:spcPts val="1050"/>
              </a:lnSpc>
              <a:spcBef>
                <a:spcPts val="355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Developer  </a:t>
            </a: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Studio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03731" y="4052493"/>
            <a:ext cx="822325" cy="351155"/>
          </a:xfrm>
          <a:prstGeom prst="rect">
            <a:avLst/>
          </a:prstGeom>
          <a:solidFill>
            <a:srgbClr val="8E7CC3"/>
          </a:solidFill>
        </p:spPr>
        <p:txBody>
          <a:bodyPr vert="horz" wrap="square" lIns="0" tIns="1041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0"/>
              </a:spcBef>
            </a:pPr>
            <a:r>
              <a:rPr sz="900" spc="-45" dirty="0">
                <a:solidFill>
                  <a:srgbClr val="FFFFFF"/>
                </a:solidFill>
                <a:latin typeface="Arial"/>
                <a:cs typeface="Arial"/>
              </a:rPr>
              <a:t>CDK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03731" y="2781833"/>
            <a:ext cx="822325" cy="351155"/>
          </a:xfrm>
          <a:prstGeom prst="rect">
            <a:avLst/>
          </a:prstGeom>
          <a:solidFill>
            <a:srgbClr val="8E7CC3"/>
          </a:solidFill>
        </p:spPr>
        <p:txBody>
          <a:bodyPr vert="horz" wrap="square" lIns="0" tIns="104140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820"/>
              </a:spcBef>
            </a:pPr>
            <a:r>
              <a:rPr sz="900" spc="-10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39174" y="1867611"/>
            <a:ext cx="3206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35" dirty="0">
                <a:latin typeface="Arial"/>
                <a:cs typeface="Arial"/>
              </a:rPr>
              <a:t>PaaS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39174" y="2707741"/>
            <a:ext cx="3321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25" dirty="0">
                <a:latin typeface="Arial"/>
                <a:cs typeface="Arial"/>
              </a:rPr>
              <a:t>CaaS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39174" y="3777894"/>
            <a:ext cx="2762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25" dirty="0">
                <a:latin typeface="Arial"/>
                <a:cs typeface="Arial"/>
              </a:rPr>
              <a:t>IaaS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27394" y="2368945"/>
            <a:ext cx="72390" cy="941069"/>
          </a:xfrm>
          <a:custGeom>
            <a:avLst/>
            <a:gdLst/>
            <a:ahLst/>
            <a:cxnLst/>
            <a:rect l="l" t="t" r="r" b="b"/>
            <a:pathLst>
              <a:path w="72389" h="941070">
                <a:moveTo>
                  <a:pt x="72299" y="940798"/>
                </a:moveTo>
                <a:lnTo>
                  <a:pt x="44159" y="940324"/>
                </a:lnTo>
                <a:lnTo>
                  <a:pt x="21178" y="939032"/>
                </a:lnTo>
                <a:lnTo>
                  <a:pt x="5682" y="937117"/>
                </a:lnTo>
                <a:lnTo>
                  <a:pt x="0" y="934773"/>
                </a:lnTo>
                <a:lnTo>
                  <a:pt x="0" y="6024"/>
                </a:lnTo>
                <a:lnTo>
                  <a:pt x="0" y="4427"/>
                </a:lnTo>
                <a:lnTo>
                  <a:pt x="7624" y="2894"/>
                </a:lnTo>
                <a:lnTo>
                  <a:pt x="21174" y="1764"/>
                </a:lnTo>
                <a:lnTo>
                  <a:pt x="32183" y="1012"/>
                </a:lnTo>
                <a:lnTo>
                  <a:pt x="44628" y="458"/>
                </a:lnTo>
                <a:lnTo>
                  <a:pt x="58127" y="116"/>
                </a:lnTo>
                <a:lnTo>
                  <a:pt x="722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51194" y="3435742"/>
            <a:ext cx="72390" cy="941069"/>
          </a:xfrm>
          <a:custGeom>
            <a:avLst/>
            <a:gdLst/>
            <a:ahLst/>
            <a:cxnLst/>
            <a:rect l="l" t="t" r="r" b="b"/>
            <a:pathLst>
              <a:path w="72389" h="941070">
                <a:moveTo>
                  <a:pt x="72299" y="940798"/>
                </a:moveTo>
                <a:lnTo>
                  <a:pt x="44159" y="940324"/>
                </a:lnTo>
                <a:lnTo>
                  <a:pt x="21178" y="939032"/>
                </a:lnTo>
                <a:lnTo>
                  <a:pt x="5682" y="937117"/>
                </a:lnTo>
                <a:lnTo>
                  <a:pt x="0" y="934773"/>
                </a:lnTo>
                <a:lnTo>
                  <a:pt x="0" y="6024"/>
                </a:lnTo>
                <a:lnTo>
                  <a:pt x="0" y="4424"/>
                </a:lnTo>
                <a:lnTo>
                  <a:pt x="7624" y="2899"/>
                </a:lnTo>
                <a:lnTo>
                  <a:pt x="21174" y="1774"/>
                </a:lnTo>
                <a:lnTo>
                  <a:pt x="32183" y="1012"/>
                </a:lnTo>
                <a:lnTo>
                  <a:pt x="44628" y="456"/>
                </a:lnTo>
                <a:lnTo>
                  <a:pt x="58127" y="115"/>
                </a:lnTo>
                <a:lnTo>
                  <a:pt x="722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51194" y="1604489"/>
            <a:ext cx="72390" cy="1740535"/>
          </a:xfrm>
          <a:custGeom>
            <a:avLst/>
            <a:gdLst/>
            <a:ahLst/>
            <a:cxnLst/>
            <a:rect l="l" t="t" r="r" b="b"/>
            <a:pathLst>
              <a:path w="72389" h="1740535">
                <a:moveTo>
                  <a:pt x="72299" y="1740003"/>
                </a:moveTo>
                <a:lnTo>
                  <a:pt x="44159" y="1739530"/>
                </a:lnTo>
                <a:lnTo>
                  <a:pt x="21178" y="1738238"/>
                </a:lnTo>
                <a:lnTo>
                  <a:pt x="5682" y="1736323"/>
                </a:lnTo>
                <a:lnTo>
                  <a:pt x="0" y="1733979"/>
                </a:lnTo>
                <a:lnTo>
                  <a:pt x="0" y="6024"/>
                </a:lnTo>
                <a:lnTo>
                  <a:pt x="0" y="4424"/>
                </a:lnTo>
                <a:lnTo>
                  <a:pt x="7624" y="2894"/>
                </a:lnTo>
                <a:lnTo>
                  <a:pt x="21174" y="1764"/>
                </a:lnTo>
                <a:lnTo>
                  <a:pt x="32183" y="1012"/>
                </a:lnTo>
                <a:lnTo>
                  <a:pt x="44628" y="458"/>
                </a:lnTo>
                <a:lnTo>
                  <a:pt x="58127" y="116"/>
                </a:lnTo>
                <a:lnTo>
                  <a:pt x="72299" y="0"/>
                </a:lnTo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5117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Red </a:t>
            </a:r>
            <a:r>
              <a:rPr spc="-25" dirty="0"/>
              <a:t>Hat </a:t>
            </a:r>
            <a:r>
              <a:rPr spc="-15" dirty="0"/>
              <a:t>Container </a:t>
            </a:r>
            <a:r>
              <a:rPr spc="-50" dirty="0"/>
              <a:t>Stack </a:t>
            </a:r>
            <a:r>
              <a:rPr spc="-75" dirty="0"/>
              <a:t>&amp;</a:t>
            </a:r>
            <a:r>
              <a:rPr spc="-180" dirty="0"/>
              <a:t> </a:t>
            </a:r>
            <a:r>
              <a:rPr spc="-25" dirty="0"/>
              <a:t>Tools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037" y="975937"/>
            <a:ext cx="9035923" cy="3496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124" y="171647"/>
            <a:ext cx="5041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 err="1"/>
              <a:t>OpenShift</a:t>
            </a:r>
            <a:r>
              <a:rPr spc="-20" dirty="0"/>
              <a:t> </a:t>
            </a:r>
            <a:r>
              <a:rPr spc="-60" dirty="0"/>
              <a:t>Enables </a:t>
            </a:r>
            <a:r>
              <a:rPr spc="-25" dirty="0"/>
              <a:t>Dev </a:t>
            </a:r>
            <a:r>
              <a:rPr spc="-15" dirty="0"/>
              <a:t>and</a:t>
            </a:r>
            <a:r>
              <a:rPr spc="-175" dirty="0"/>
              <a:t> </a:t>
            </a:r>
            <a:r>
              <a:rPr spc="-30" dirty="0"/>
              <a:t>Ops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124" y="166563"/>
            <a:ext cx="5448300" cy="7797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pc="-15" dirty="0"/>
              <a:t>Built </a:t>
            </a:r>
            <a:r>
              <a:rPr spc="15" dirty="0"/>
              <a:t>on </a:t>
            </a:r>
            <a:r>
              <a:rPr dirty="0"/>
              <a:t>Open </a:t>
            </a:r>
            <a:r>
              <a:rPr spc="-15" dirty="0"/>
              <a:t>Container</a:t>
            </a:r>
            <a:r>
              <a:rPr spc="-310" dirty="0"/>
              <a:t> </a:t>
            </a:r>
            <a:r>
              <a:rPr spc="-40" dirty="0"/>
              <a:t>Standards</a:t>
            </a:r>
          </a:p>
          <a:p>
            <a:pPr marL="22860">
              <a:lnSpc>
                <a:spcPct val="100000"/>
              </a:lnSpc>
              <a:spcBef>
                <a:spcPts val="165"/>
              </a:spcBef>
            </a:pPr>
            <a:r>
              <a:rPr sz="1800" spc="-55" dirty="0">
                <a:solidFill>
                  <a:srgbClr val="595959"/>
                </a:solidFill>
              </a:rPr>
              <a:t>Red </a:t>
            </a:r>
            <a:r>
              <a:rPr sz="1800" spc="-15" dirty="0">
                <a:solidFill>
                  <a:srgbClr val="595959"/>
                </a:solidFill>
              </a:rPr>
              <a:t>Hat </a:t>
            </a:r>
            <a:r>
              <a:rPr sz="1800" spc="-5" dirty="0">
                <a:solidFill>
                  <a:srgbClr val="595959"/>
                </a:solidFill>
              </a:rPr>
              <a:t>Driving </a:t>
            </a:r>
            <a:r>
              <a:rPr sz="1800" spc="-25" dirty="0">
                <a:solidFill>
                  <a:srgbClr val="595959"/>
                </a:solidFill>
              </a:rPr>
              <a:t>These </a:t>
            </a:r>
            <a:r>
              <a:rPr sz="1800" spc="-5" dirty="0">
                <a:solidFill>
                  <a:srgbClr val="595959"/>
                </a:solidFill>
              </a:rPr>
              <a:t>in </a:t>
            </a:r>
            <a:r>
              <a:rPr sz="1800" spc="10" dirty="0">
                <a:solidFill>
                  <a:srgbClr val="595959"/>
                </a:solidFill>
              </a:rPr>
              <a:t>the</a:t>
            </a:r>
            <a:r>
              <a:rPr sz="1800" spc="-145" dirty="0">
                <a:solidFill>
                  <a:srgbClr val="595959"/>
                </a:solidFill>
              </a:rPr>
              <a:t> </a:t>
            </a:r>
            <a:r>
              <a:rPr sz="1800" spc="-20" dirty="0">
                <a:solidFill>
                  <a:srgbClr val="595959"/>
                </a:solidFill>
              </a:rPr>
              <a:t>Community</a:t>
            </a:r>
            <a:endParaRPr sz="1800"/>
          </a:p>
        </p:txBody>
      </p:sp>
      <p:sp>
        <p:nvSpPr>
          <p:cNvPr id="3" name="object 3"/>
          <p:cNvSpPr/>
          <p:nvPr/>
        </p:nvSpPr>
        <p:spPr>
          <a:xfrm>
            <a:off x="4922494" y="1207020"/>
            <a:ext cx="3879215" cy="3404235"/>
          </a:xfrm>
          <a:custGeom>
            <a:avLst/>
            <a:gdLst/>
            <a:ahLst/>
            <a:cxnLst/>
            <a:rect l="l" t="t" r="r" b="b"/>
            <a:pathLst>
              <a:path w="3879215" h="3404235">
                <a:moveTo>
                  <a:pt x="0" y="0"/>
                </a:moveTo>
                <a:lnTo>
                  <a:pt x="3878707" y="0"/>
                </a:lnTo>
                <a:lnTo>
                  <a:pt x="3878707" y="3404104"/>
                </a:lnTo>
                <a:lnTo>
                  <a:pt x="0" y="34041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799" y="1207020"/>
            <a:ext cx="3879215" cy="3404235"/>
          </a:xfrm>
          <a:custGeom>
            <a:avLst/>
            <a:gdLst/>
            <a:ahLst/>
            <a:cxnLst/>
            <a:rect l="l" t="t" r="r" b="b"/>
            <a:pathLst>
              <a:path w="3879215" h="3404235">
                <a:moveTo>
                  <a:pt x="0" y="0"/>
                </a:moveTo>
                <a:lnTo>
                  <a:pt x="3878705" y="0"/>
                </a:lnTo>
                <a:lnTo>
                  <a:pt x="3878705" y="3404104"/>
                </a:lnTo>
                <a:lnTo>
                  <a:pt x="0" y="34041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2799" y="1207022"/>
            <a:ext cx="3879215" cy="3404235"/>
          </a:xfrm>
          <a:prstGeom prst="rect">
            <a:avLst/>
          </a:prstGeom>
          <a:ln w="9524">
            <a:solidFill>
              <a:srgbClr val="CCCCCC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585"/>
              </a:spcBef>
            </a:pPr>
            <a:r>
              <a:rPr sz="1800" b="1" spc="-55" dirty="0">
                <a:latin typeface="Arial"/>
                <a:cs typeface="Arial"/>
              </a:rPr>
              <a:t>docker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2490" y="1207022"/>
            <a:ext cx="3879215" cy="3404235"/>
          </a:xfrm>
          <a:prstGeom prst="rect">
            <a:avLst/>
          </a:prstGeom>
          <a:ln w="9524">
            <a:solidFill>
              <a:srgbClr val="CCCCCC"/>
            </a:solidFill>
          </a:ln>
        </p:spPr>
        <p:txBody>
          <a:bodyPr vert="horz" wrap="square" lIns="0" tIns="21717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710"/>
              </a:spcBef>
            </a:pPr>
            <a:r>
              <a:rPr sz="1800" b="1" spc="-40" dirty="0">
                <a:latin typeface="Arial"/>
                <a:cs typeface="Arial"/>
              </a:rPr>
              <a:t>kubernetes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799" y="2075103"/>
            <a:ext cx="3878694" cy="2536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22494" y="2159101"/>
            <a:ext cx="3878707" cy="245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855" y="3013354"/>
            <a:ext cx="4270375" cy="967740"/>
          </a:xfrm>
          <a:prstGeom prst="rect">
            <a:avLst/>
          </a:prstGeom>
          <a:solidFill>
            <a:srgbClr val="C5000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330960">
              <a:lnSpc>
                <a:spcPct val="100000"/>
              </a:lnSpc>
              <a:spcBef>
                <a:spcPts val="640"/>
              </a:spcBef>
            </a:pPr>
            <a:r>
              <a:rPr sz="1000" spc="20" dirty="0">
                <a:solidFill>
                  <a:srgbClr val="FFFFFF"/>
                </a:solidFill>
                <a:latin typeface="Trebuchet MS"/>
                <a:cs typeface="Trebuchet MS"/>
              </a:rPr>
              <a:t>RED </a:t>
            </a:r>
            <a:r>
              <a:rPr sz="1000" spc="-5" dirty="0">
                <a:solidFill>
                  <a:srgbClr val="FFFFFF"/>
                </a:solidFill>
                <a:latin typeface="Trebuchet MS"/>
                <a:cs typeface="Trebuchet MS"/>
              </a:rPr>
              <a:t>HAT </a:t>
            </a:r>
            <a:r>
              <a:rPr sz="1000" spc="10" dirty="0">
                <a:solidFill>
                  <a:srgbClr val="FFFFFF"/>
                </a:solidFill>
                <a:latin typeface="Trebuchet MS"/>
                <a:cs typeface="Trebuchet MS"/>
              </a:rPr>
              <a:t>ENTERPRISE</a:t>
            </a:r>
            <a:r>
              <a:rPr sz="1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9855" y="2762808"/>
            <a:ext cx="822325" cy="196850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7448" y="2762808"/>
            <a:ext cx="822325" cy="196850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1753" y="2762808"/>
            <a:ext cx="822325" cy="196850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3651" y="2762808"/>
            <a:ext cx="822325" cy="196850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5550" y="2762808"/>
            <a:ext cx="822325" cy="196850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5479" y="4043465"/>
            <a:ext cx="4299991" cy="502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90596" y="3064941"/>
            <a:ext cx="3788410" cy="322580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30480" rIns="0" bIns="0" rtlCol="0">
            <a:spAutoFit/>
          </a:bodyPr>
          <a:lstStyle/>
          <a:p>
            <a:pPr marL="1646555" marR="942340" indent="-699770">
              <a:lnSpc>
                <a:spcPts val="1050"/>
              </a:lnSpc>
              <a:spcBef>
                <a:spcPts val="240"/>
              </a:spcBef>
            </a:pP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CONTAINER </a:t>
            </a:r>
            <a:r>
              <a:rPr sz="900" spc="30" dirty="0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r>
              <a:rPr sz="9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900" spc="20" dirty="0">
                <a:solidFill>
                  <a:srgbClr val="FFFFFF"/>
                </a:solidFill>
                <a:latin typeface="Trebuchet MS"/>
                <a:cs typeface="Trebuchet MS"/>
              </a:rPr>
              <a:t>PACKAGING  </a:t>
            </a:r>
            <a:r>
              <a:rPr sz="900" spc="-5" dirty="0">
                <a:solidFill>
                  <a:srgbClr val="FFFFFF"/>
                </a:solidFill>
                <a:latin typeface="Trebuchet MS"/>
                <a:cs typeface="Trebuchet MS"/>
              </a:rPr>
              <a:t>(DOCKER)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90596" y="3428441"/>
            <a:ext cx="3788410" cy="233679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900" spc="35" dirty="0">
                <a:solidFill>
                  <a:srgbClr val="FFFFFF"/>
                </a:solidFill>
                <a:latin typeface="Trebuchet MS"/>
                <a:cs typeface="Trebuchet MS"/>
              </a:rPr>
              <a:t>ATOMIC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3405504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100"/>
              </a:spcBef>
            </a:pPr>
            <a:r>
              <a:rPr spc="-20" dirty="0"/>
              <a:t>Trusted </a:t>
            </a:r>
            <a:r>
              <a:rPr spc="-15" dirty="0"/>
              <a:t>Container</a:t>
            </a:r>
            <a:r>
              <a:rPr spc="-165" dirty="0"/>
              <a:t> </a:t>
            </a:r>
            <a:r>
              <a:rPr spc="-135" dirty="0"/>
              <a:t>OS</a:t>
            </a:r>
          </a:p>
          <a:p>
            <a:pPr marL="30480">
              <a:lnSpc>
                <a:spcPts val="2140"/>
              </a:lnSpc>
            </a:pPr>
            <a:r>
              <a:rPr sz="1800" spc="-15" dirty="0">
                <a:solidFill>
                  <a:srgbClr val="595959"/>
                </a:solidFill>
              </a:rPr>
              <a:t>Containers </a:t>
            </a:r>
            <a:r>
              <a:rPr sz="1800" spc="5" dirty="0">
                <a:solidFill>
                  <a:srgbClr val="595959"/>
                </a:solidFill>
              </a:rPr>
              <a:t>Depend on</a:t>
            </a:r>
            <a:r>
              <a:rPr sz="1800" spc="-130" dirty="0">
                <a:solidFill>
                  <a:srgbClr val="595959"/>
                </a:solidFill>
              </a:rPr>
              <a:t> </a:t>
            </a:r>
            <a:r>
              <a:rPr sz="1800" spc="-25" dirty="0">
                <a:solidFill>
                  <a:srgbClr val="595959"/>
                </a:solidFill>
              </a:rPr>
              <a:t>Linux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6456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Container </a:t>
            </a:r>
            <a:r>
              <a:rPr spc="-50" dirty="0"/>
              <a:t>Runtime </a:t>
            </a:r>
            <a:r>
              <a:rPr spc="-95" dirty="0"/>
              <a:t>- </a:t>
            </a:r>
            <a:r>
              <a:rPr spc="-40" dirty="0"/>
              <a:t>Standards </a:t>
            </a:r>
            <a:r>
              <a:rPr spc="-75" dirty="0"/>
              <a:t>&amp;</a:t>
            </a:r>
            <a:r>
              <a:rPr spc="-165" dirty="0"/>
              <a:t> </a:t>
            </a:r>
            <a:r>
              <a:rPr spc="-30" dirty="0"/>
              <a:t>Security</a:t>
            </a:r>
          </a:p>
        </p:txBody>
      </p:sp>
      <p:sp>
        <p:nvSpPr>
          <p:cNvPr id="3" name="object 3"/>
          <p:cNvSpPr/>
          <p:nvPr/>
        </p:nvSpPr>
        <p:spPr>
          <a:xfrm>
            <a:off x="649349" y="3821633"/>
            <a:ext cx="3019425" cy="729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5561" y="3082289"/>
            <a:ext cx="2623185" cy="469900"/>
          </a:xfrm>
          <a:custGeom>
            <a:avLst/>
            <a:gdLst/>
            <a:ahLst/>
            <a:cxnLst/>
            <a:rect l="l" t="t" r="r" b="b"/>
            <a:pathLst>
              <a:path w="2623185" h="469900">
                <a:moveTo>
                  <a:pt x="0" y="469900"/>
                </a:moveTo>
                <a:lnTo>
                  <a:pt x="2622806" y="469900"/>
                </a:lnTo>
                <a:lnTo>
                  <a:pt x="2622806" y="0"/>
                </a:lnTo>
                <a:lnTo>
                  <a:pt x="0" y="0"/>
                </a:lnTo>
                <a:lnTo>
                  <a:pt x="0" y="469900"/>
                </a:lnTo>
                <a:close/>
              </a:path>
            </a:pathLst>
          </a:custGeom>
          <a:solidFill>
            <a:srgbClr val="C500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3806" y="1200150"/>
            <a:ext cx="525145" cy="1882139"/>
          </a:xfrm>
          <a:custGeom>
            <a:avLst/>
            <a:gdLst/>
            <a:ahLst/>
            <a:cxnLst/>
            <a:rect l="l" t="t" r="r" b="b"/>
            <a:pathLst>
              <a:path w="525145" h="1882139">
                <a:moveTo>
                  <a:pt x="0" y="1882139"/>
                </a:moveTo>
                <a:lnTo>
                  <a:pt x="524560" y="1882139"/>
                </a:lnTo>
                <a:lnTo>
                  <a:pt x="524560" y="0"/>
                </a:lnTo>
                <a:lnTo>
                  <a:pt x="0" y="0"/>
                </a:lnTo>
                <a:lnTo>
                  <a:pt x="0" y="1882139"/>
                </a:lnTo>
                <a:close/>
              </a:path>
            </a:pathLst>
          </a:custGeom>
          <a:solidFill>
            <a:srgbClr val="C500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97490" y="3247218"/>
            <a:ext cx="79629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FFFFFF"/>
                </a:solidFill>
                <a:latin typeface="Arial"/>
                <a:cs typeface="Arial"/>
              </a:rPr>
              <a:t>HOST</a:t>
            </a:r>
            <a:r>
              <a:rPr sz="13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spc="-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1298" y="1224775"/>
            <a:ext cx="1836420" cy="1647189"/>
          </a:xfrm>
          <a:custGeom>
            <a:avLst/>
            <a:gdLst/>
            <a:ahLst/>
            <a:cxnLst/>
            <a:rect l="l" t="t" r="r" b="b"/>
            <a:pathLst>
              <a:path w="1836420" h="1647189">
                <a:moveTo>
                  <a:pt x="0" y="0"/>
                </a:moveTo>
                <a:lnTo>
                  <a:pt x="1836115" y="0"/>
                </a:lnTo>
                <a:lnTo>
                  <a:pt x="1836115" y="1646999"/>
                </a:lnTo>
                <a:lnTo>
                  <a:pt x="0" y="1646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1298" y="1224777"/>
            <a:ext cx="1836420" cy="1647189"/>
          </a:xfrm>
          <a:custGeom>
            <a:avLst/>
            <a:gdLst/>
            <a:ahLst/>
            <a:cxnLst/>
            <a:rect l="l" t="t" r="r" b="b"/>
            <a:pathLst>
              <a:path w="1836420" h="1647189">
                <a:moveTo>
                  <a:pt x="0" y="0"/>
                </a:moveTo>
                <a:lnTo>
                  <a:pt x="1836121" y="0"/>
                </a:lnTo>
                <a:lnTo>
                  <a:pt x="1836121" y="1646991"/>
                </a:lnTo>
                <a:lnTo>
                  <a:pt x="0" y="164699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C500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37078" y="1281417"/>
            <a:ext cx="104394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C5000B"/>
                </a:solidFill>
                <a:latin typeface="Arial"/>
                <a:cs typeface="Arial"/>
              </a:rPr>
              <a:t>CONTAINE</a:t>
            </a:r>
            <a:r>
              <a:rPr sz="1350" b="1" dirty="0">
                <a:solidFill>
                  <a:srgbClr val="C5000B"/>
                </a:solidFill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7915" y="2481198"/>
            <a:ext cx="1574165" cy="432434"/>
          </a:xfrm>
          <a:custGeom>
            <a:avLst/>
            <a:gdLst/>
            <a:ahLst/>
            <a:cxnLst/>
            <a:rect l="l" t="t" r="r" b="b"/>
            <a:pathLst>
              <a:path w="1574164" h="432435">
                <a:moveTo>
                  <a:pt x="0" y="432142"/>
                </a:moveTo>
                <a:lnTo>
                  <a:pt x="1573811" y="432142"/>
                </a:lnTo>
                <a:lnTo>
                  <a:pt x="1573811" y="0"/>
                </a:lnTo>
                <a:lnTo>
                  <a:pt x="0" y="0"/>
                </a:lnTo>
                <a:lnTo>
                  <a:pt x="0" y="432142"/>
                </a:lnTo>
                <a:close/>
              </a:path>
            </a:pathLst>
          </a:custGeom>
          <a:solidFill>
            <a:srgbClr val="C500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68263" y="2558482"/>
            <a:ext cx="27305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7915" y="2049056"/>
            <a:ext cx="1574165" cy="432434"/>
          </a:xfrm>
          <a:custGeom>
            <a:avLst/>
            <a:gdLst/>
            <a:ahLst/>
            <a:cxnLst/>
            <a:rect l="l" t="t" r="r" b="b"/>
            <a:pathLst>
              <a:path w="1574164" h="432435">
                <a:moveTo>
                  <a:pt x="0" y="432142"/>
                </a:moveTo>
                <a:lnTo>
                  <a:pt x="1573811" y="432142"/>
                </a:lnTo>
                <a:lnTo>
                  <a:pt x="1573811" y="0"/>
                </a:lnTo>
                <a:lnTo>
                  <a:pt x="0" y="0"/>
                </a:lnTo>
                <a:lnTo>
                  <a:pt x="0" y="432142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915" y="2126339"/>
            <a:ext cx="157416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RUNTIME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7915" y="1578495"/>
            <a:ext cx="1574165" cy="471170"/>
          </a:xfrm>
          <a:custGeom>
            <a:avLst/>
            <a:gdLst/>
            <a:ahLst/>
            <a:cxnLst/>
            <a:rect l="l" t="t" r="r" b="b"/>
            <a:pathLst>
              <a:path w="1574164" h="471169">
                <a:moveTo>
                  <a:pt x="0" y="0"/>
                </a:moveTo>
                <a:lnTo>
                  <a:pt x="1573811" y="0"/>
                </a:lnTo>
                <a:lnTo>
                  <a:pt x="1573811" y="470560"/>
                </a:lnTo>
                <a:lnTo>
                  <a:pt x="0" y="47056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17915" y="1694209"/>
            <a:ext cx="157416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57399" y="2493746"/>
            <a:ext cx="361789" cy="324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22232" y="3081172"/>
            <a:ext cx="361784" cy="324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57399" y="1835734"/>
            <a:ext cx="361789" cy="3245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129743" y="1122743"/>
            <a:ext cx="4643755" cy="1492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1352550" indent="-381635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dirty="0">
                <a:latin typeface="Arial"/>
                <a:cs typeface="Arial"/>
              </a:rPr>
              <a:t>Docker </a:t>
            </a:r>
            <a:r>
              <a:rPr sz="2000" spc="-15" dirty="0">
                <a:latin typeface="Arial"/>
                <a:cs typeface="Arial"/>
              </a:rPr>
              <a:t>release </a:t>
            </a:r>
            <a:r>
              <a:rPr sz="2000" spc="-5" dirty="0">
                <a:latin typeface="Arial"/>
                <a:cs typeface="Arial"/>
              </a:rPr>
              <a:t>updates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&amp;  </a:t>
            </a:r>
            <a:r>
              <a:rPr sz="2000" spc="-15" dirty="0">
                <a:latin typeface="Arial"/>
                <a:cs typeface="Arial"/>
              </a:rPr>
              <a:t>maintenance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20" dirty="0">
                <a:latin typeface="Arial"/>
                <a:cs typeface="Arial"/>
              </a:rPr>
              <a:t>Standardization </a:t>
            </a:r>
            <a:r>
              <a:rPr sz="2000" spc="5" dirty="0">
                <a:latin typeface="Arial"/>
                <a:cs typeface="Arial"/>
              </a:rPr>
              <a:t>through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OCI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15" dirty="0">
                <a:latin typeface="Arial"/>
                <a:cs typeface="Arial"/>
              </a:rPr>
              <a:t>Multi-process </a:t>
            </a:r>
            <a:r>
              <a:rPr sz="2000" spc="-10" dirty="0">
                <a:latin typeface="Arial"/>
                <a:cs typeface="Arial"/>
              </a:rPr>
              <a:t>containers </a:t>
            </a:r>
            <a:r>
              <a:rPr sz="2000" spc="10" dirty="0">
                <a:latin typeface="Arial"/>
                <a:cs typeface="Arial"/>
              </a:rPr>
              <a:t>with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systemd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54500" y="2713418"/>
            <a:ext cx="1927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New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spc="-135" dirty="0">
                <a:latin typeface="Arial"/>
                <a:cs typeface="Arial"/>
              </a:rPr>
              <a:t>RHEL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7.3: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29743" y="3142043"/>
            <a:ext cx="4333240" cy="1492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5080" indent="-381635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30" dirty="0">
                <a:latin typeface="Arial"/>
                <a:cs typeface="Arial"/>
              </a:rPr>
              <a:t>Image </a:t>
            </a:r>
            <a:r>
              <a:rPr sz="2000" spc="-20" dirty="0">
                <a:latin typeface="Arial"/>
                <a:cs typeface="Arial"/>
              </a:rPr>
              <a:t>scanning </a:t>
            </a:r>
            <a:r>
              <a:rPr sz="2000" spc="10" dirty="0">
                <a:latin typeface="Arial"/>
                <a:cs typeface="Arial"/>
              </a:rPr>
              <a:t>with </a:t>
            </a:r>
            <a:r>
              <a:rPr sz="2000" spc="-5" dirty="0">
                <a:latin typeface="Arial"/>
                <a:cs typeface="Arial"/>
              </a:rPr>
              <a:t>Atomic </a:t>
            </a:r>
            <a:r>
              <a:rPr sz="2000" spc="-65" dirty="0">
                <a:latin typeface="Arial"/>
                <a:cs typeface="Arial"/>
              </a:rPr>
              <a:t>Scan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70" dirty="0">
                <a:latin typeface="Arial"/>
                <a:cs typeface="Arial"/>
              </a:rPr>
              <a:t>+  </a:t>
            </a:r>
            <a:r>
              <a:rPr sz="2000" spc="-35" dirty="0">
                <a:latin typeface="Arial"/>
                <a:cs typeface="Arial"/>
              </a:rPr>
              <a:t>OpenScap.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15" dirty="0">
                <a:latin typeface="Arial"/>
                <a:cs typeface="Arial"/>
              </a:rPr>
              <a:t>Container image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signing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45" dirty="0">
                <a:latin typeface="Arial"/>
                <a:cs typeface="Arial"/>
              </a:rPr>
              <a:t>System </a:t>
            </a:r>
            <a:r>
              <a:rPr sz="2000" spc="-20" dirty="0">
                <a:latin typeface="Arial"/>
                <a:cs typeface="Arial"/>
              </a:rPr>
              <a:t>Containers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3674" y="1101853"/>
            <a:ext cx="3151771" cy="3179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Container </a:t>
            </a:r>
            <a:r>
              <a:rPr spc="-10" dirty="0"/>
              <a:t>Host </a:t>
            </a:r>
            <a:r>
              <a:rPr spc="-95" dirty="0"/>
              <a:t>- </a:t>
            </a:r>
            <a:r>
              <a:rPr spc="5" dirty="0"/>
              <a:t>Lightweight </a:t>
            </a:r>
            <a:r>
              <a:rPr spc="-75" dirty="0"/>
              <a:t>&amp;</a:t>
            </a:r>
            <a:r>
              <a:rPr spc="-170" dirty="0"/>
              <a:t> </a:t>
            </a:r>
            <a:r>
              <a:rPr spc="-15" dirty="0"/>
              <a:t>Container-Optimized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45024" y="1123759"/>
            <a:ext cx="4658995" cy="31286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5080" indent="-366395">
              <a:lnSpc>
                <a:spcPct val="100699"/>
              </a:lnSpc>
              <a:spcBef>
                <a:spcPts val="8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125" dirty="0">
                <a:latin typeface="Arial"/>
                <a:cs typeface="Arial"/>
              </a:rPr>
              <a:t>RHEL </a:t>
            </a:r>
            <a:r>
              <a:rPr sz="1800" spc="-5" dirty="0">
                <a:latin typeface="Arial"/>
                <a:cs typeface="Arial"/>
              </a:rPr>
              <a:t>Atomic </a:t>
            </a:r>
            <a:r>
              <a:rPr sz="1800" spc="-10" dirty="0">
                <a:latin typeface="Arial"/>
                <a:cs typeface="Arial"/>
              </a:rPr>
              <a:t>Host </a:t>
            </a:r>
            <a:r>
              <a:rPr sz="1800" spc="-60" dirty="0">
                <a:latin typeface="Arial"/>
                <a:cs typeface="Arial"/>
              </a:rPr>
              <a:t>- </a:t>
            </a:r>
            <a:r>
              <a:rPr sz="1800" spc="5" dirty="0">
                <a:latin typeface="Arial"/>
                <a:cs typeface="Arial"/>
              </a:rPr>
              <a:t>optimized </a:t>
            </a:r>
            <a:r>
              <a:rPr sz="1800" spc="10" dirty="0">
                <a:latin typeface="Arial"/>
                <a:cs typeface="Arial"/>
              </a:rPr>
              <a:t>for  </a:t>
            </a:r>
            <a:r>
              <a:rPr sz="1800" spc="-15" dirty="0">
                <a:latin typeface="Arial"/>
                <a:cs typeface="Arial"/>
              </a:rPr>
              <a:t>containers, </a:t>
            </a:r>
            <a:r>
              <a:rPr sz="1800" spc="-20" dirty="0">
                <a:latin typeface="Arial"/>
                <a:cs typeface="Arial"/>
              </a:rPr>
              <a:t>minimal </a:t>
            </a:r>
            <a:r>
              <a:rPr sz="1800" spc="15" dirty="0">
                <a:latin typeface="Arial"/>
                <a:cs typeface="Arial"/>
              </a:rPr>
              <a:t>footprint </a:t>
            </a:r>
            <a:r>
              <a:rPr sz="1800" spc="-50" dirty="0">
                <a:latin typeface="Arial"/>
                <a:cs typeface="Arial"/>
              </a:rPr>
              <a:t>&amp;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streamlined  </a:t>
            </a:r>
            <a:r>
              <a:rPr sz="1800" spc="-15" dirty="0">
                <a:latin typeface="Arial"/>
                <a:cs typeface="Arial"/>
              </a:rPr>
              <a:t>updates.</a:t>
            </a:r>
            <a:endParaRPr sz="1800">
              <a:latin typeface="Arial"/>
              <a:cs typeface="Arial"/>
            </a:endParaRPr>
          </a:p>
          <a:p>
            <a:pPr marL="379095" marR="266700" indent="-366395">
              <a:lnSpc>
                <a:spcPct val="100699"/>
              </a:lnSpc>
              <a:spcBef>
                <a:spcPts val="97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30" dirty="0">
                <a:latin typeface="Arial"/>
                <a:cs typeface="Arial"/>
              </a:rPr>
              <a:t>Enhanced </a:t>
            </a:r>
            <a:r>
              <a:rPr sz="1800" spc="-15" dirty="0">
                <a:latin typeface="Arial"/>
                <a:cs typeface="Arial"/>
              </a:rPr>
              <a:t>management </a:t>
            </a:r>
            <a:r>
              <a:rPr sz="1800" spc="10" dirty="0">
                <a:latin typeface="Arial"/>
                <a:cs typeface="Arial"/>
              </a:rPr>
              <a:t>with </a:t>
            </a:r>
            <a:r>
              <a:rPr sz="1800" dirty="0">
                <a:latin typeface="Arial"/>
                <a:cs typeface="Arial"/>
              </a:rPr>
              <a:t>Cockpit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for  </a:t>
            </a:r>
            <a:r>
              <a:rPr sz="1800" spc="-125" dirty="0">
                <a:latin typeface="Arial"/>
                <a:cs typeface="Arial"/>
              </a:rPr>
              <a:t>RHEL </a:t>
            </a:r>
            <a:r>
              <a:rPr sz="1800" spc="-50" dirty="0">
                <a:latin typeface="Arial"/>
                <a:cs typeface="Arial"/>
              </a:rPr>
              <a:t>&amp; </a:t>
            </a:r>
            <a:r>
              <a:rPr sz="1800" spc="-125" dirty="0">
                <a:latin typeface="Arial"/>
                <a:cs typeface="Arial"/>
              </a:rPr>
              <a:t>RHEL </a:t>
            </a:r>
            <a:r>
              <a:rPr sz="1800" spc="-5" dirty="0">
                <a:latin typeface="Arial"/>
                <a:cs typeface="Arial"/>
              </a:rPr>
              <a:t>Atomic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9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65" dirty="0">
                <a:latin typeface="Arial"/>
                <a:cs typeface="Arial"/>
              </a:rPr>
              <a:t>SELinux </a:t>
            </a:r>
            <a:r>
              <a:rPr sz="1800" spc="5" dirty="0">
                <a:latin typeface="Arial"/>
                <a:cs typeface="Arial"/>
              </a:rPr>
              <a:t>support </a:t>
            </a:r>
            <a:r>
              <a:rPr sz="1800" spc="10" dirty="0">
                <a:latin typeface="Arial"/>
                <a:cs typeface="Arial"/>
              </a:rPr>
              <a:t>with </a:t>
            </a:r>
            <a:r>
              <a:rPr sz="1800" spc="-40" dirty="0">
                <a:latin typeface="Arial"/>
                <a:cs typeface="Arial"/>
              </a:rPr>
              <a:t>OverlayFS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(7.3.2)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9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30" dirty="0">
                <a:latin typeface="Arial"/>
                <a:cs typeface="Arial"/>
              </a:rPr>
              <a:t>Package </a:t>
            </a:r>
            <a:r>
              <a:rPr sz="1800" spc="-5" dirty="0">
                <a:latin typeface="Arial"/>
                <a:cs typeface="Arial"/>
              </a:rPr>
              <a:t>layering </a:t>
            </a:r>
            <a:r>
              <a:rPr sz="1800" spc="-50" dirty="0">
                <a:latin typeface="Arial"/>
                <a:cs typeface="Arial"/>
              </a:rPr>
              <a:t>(Tech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Preview)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9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latin typeface="Arial"/>
                <a:cs typeface="Arial"/>
              </a:rPr>
              <a:t>Containerized </a:t>
            </a:r>
            <a:r>
              <a:rPr sz="1800" spc="-15" dirty="0">
                <a:latin typeface="Arial"/>
                <a:cs typeface="Arial"/>
              </a:rPr>
              <a:t>install </a:t>
            </a:r>
            <a:r>
              <a:rPr sz="1800" spc="15" dirty="0">
                <a:latin typeface="Arial"/>
                <a:cs typeface="Arial"/>
              </a:rPr>
              <a:t>of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Kubernetes</a:t>
            </a:r>
            <a:endParaRPr sz="1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99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125" dirty="0">
                <a:latin typeface="Arial"/>
                <a:cs typeface="Arial"/>
              </a:rPr>
              <a:t>RHEL </a:t>
            </a:r>
            <a:r>
              <a:rPr sz="1800" spc="-20" dirty="0">
                <a:latin typeface="Arial"/>
                <a:cs typeface="Arial"/>
              </a:rPr>
              <a:t>base </a:t>
            </a:r>
            <a:r>
              <a:rPr sz="1800" spc="-10" dirty="0">
                <a:latin typeface="Arial"/>
                <a:cs typeface="Arial"/>
              </a:rPr>
              <a:t>image </a:t>
            </a:r>
            <a:r>
              <a:rPr sz="1800" spc="-25" dirty="0">
                <a:latin typeface="Arial"/>
                <a:cs typeface="Arial"/>
              </a:rPr>
              <a:t>size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optimization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9855" y="3099333"/>
            <a:ext cx="4270375" cy="974090"/>
          </a:xfrm>
          <a:prstGeom prst="rect">
            <a:avLst/>
          </a:prstGeom>
          <a:solidFill>
            <a:srgbClr val="C5000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1330960">
              <a:lnSpc>
                <a:spcPct val="100000"/>
              </a:lnSpc>
              <a:spcBef>
                <a:spcPts val="695"/>
              </a:spcBef>
            </a:pPr>
            <a:r>
              <a:rPr sz="1000" spc="20" dirty="0">
                <a:solidFill>
                  <a:srgbClr val="FFFFFF"/>
                </a:solidFill>
                <a:latin typeface="Trebuchet MS"/>
                <a:cs typeface="Trebuchet MS"/>
              </a:rPr>
              <a:t>RED </a:t>
            </a:r>
            <a:r>
              <a:rPr sz="1000" spc="-5" dirty="0">
                <a:solidFill>
                  <a:srgbClr val="FFFFFF"/>
                </a:solidFill>
                <a:latin typeface="Trebuchet MS"/>
                <a:cs typeface="Trebuchet MS"/>
              </a:rPr>
              <a:t>HAT </a:t>
            </a:r>
            <a:r>
              <a:rPr sz="1000" spc="10" dirty="0">
                <a:solidFill>
                  <a:srgbClr val="FFFFFF"/>
                </a:solidFill>
                <a:latin typeface="Trebuchet MS"/>
                <a:cs typeface="Trebuchet MS"/>
              </a:rPr>
              <a:t>ENTERPRISE</a:t>
            </a:r>
            <a:r>
              <a:rPr sz="10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Trebuchet MS"/>
                <a:cs typeface="Trebuchet MS"/>
              </a:rPr>
              <a:t>LINUX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9855" y="2090750"/>
            <a:ext cx="822325" cy="19621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7448" y="2090750"/>
            <a:ext cx="822325" cy="19621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1753" y="2090750"/>
            <a:ext cx="822325" cy="19621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3651" y="2090750"/>
            <a:ext cx="822325" cy="19621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5550" y="2090750"/>
            <a:ext cx="822325" cy="196215"/>
          </a:xfrm>
          <a:prstGeom prst="rect">
            <a:avLst/>
          </a:prstGeom>
          <a:solidFill>
            <a:srgbClr val="999999"/>
          </a:solidFill>
        </p:spPr>
        <p:txBody>
          <a:bodyPr vert="horz" wrap="square" lIns="0" tIns="41910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330"/>
              </a:spcBef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CONTAINER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9855" y="2724315"/>
            <a:ext cx="822325" cy="327660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</a:pP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7448" y="2724315"/>
            <a:ext cx="822325" cy="327660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SECURITY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1753" y="2724315"/>
            <a:ext cx="822325" cy="327660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Times New Roman"/>
              <a:cs typeface="Times New Roman"/>
            </a:endParaRPr>
          </a:p>
          <a:p>
            <a:pPr marL="224154">
              <a:lnSpc>
                <a:spcPct val="100000"/>
              </a:lnSpc>
            </a:pPr>
            <a:r>
              <a:rPr sz="700" spc="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73651" y="2724315"/>
            <a:ext cx="822325" cy="327660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Times New Roman"/>
              <a:cs typeface="Times New Roman"/>
            </a:endParaRPr>
          </a:p>
          <a:p>
            <a:pPr marL="219710">
              <a:lnSpc>
                <a:spcPct val="100000"/>
              </a:lnSpc>
            </a:pPr>
            <a:r>
              <a:rPr sz="700" spc="-5" dirty="0">
                <a:solidFill>
                  <a:srgbClr val="FFFFFF"/>
                </a:solidFill>
                <a:latin typeface="Trebuchet MS"/>
                <a:cs typeface="Trebuchet MS"/>
              </a:rPr>
              <a:t>REGISTRY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5550" y="2724315"/>
            <a:ext cx="822325" cy="327660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59690" rIns="0" bIns="0" rtlCol="0">
            <a:spAutoFit/>
          </a:bodyPr>
          <a:lstStyle/>
          <a:p>
            <a:pPr marL="234315" marR="227329" indent="24765">
              <a:lnSpc>
                <a:spcPts val="830"/>
              </a:lnSpc>
              <a:spcBef>
                <a:spcPts val="470"/>
              </a:spcBef>
            </a:pPr>
            <a:r>
              <a:rPr sz="700" spc="10" dirty="0">
                <a:solidFill>
                  <a:srgbClr val="FFFFFF"/>
                </a:solidFill>
                <a:latin typeface="Trebuchet MS"/>
                <a:cs typeface="Trebuchet MS"/>
              </a:rPr>
              <a:t>LOGS </a:t>
            </a:r>
            <a:r>
              <a:rPr sz="700" spc="-5" dirty="0">
                <a:solidFill>
                  <a:srgbClr val="FFFFFF"/>
                </a:solidFill>
                <a:latin typeface="Trebuchet MS"/>
                <a:cs typeface="Trebuchet MS"/>
              </a:rPr>
              <a:t>&amp;  </a:t>
            </a:r>
            <a:r>
              <a:rPr sz="700" spc="45" dirty="0">
                <a:solidFill>
                  <a:srgbClr val="FFFFFF"/>
                </a:solidFill>
                <a:latin typeface="Trebuchet MS"/>
                <a:cs typeface="Trebuchet MS"/>
              </a:rPr>
              <a:t>ME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00" spc="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CS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49855" y="2337650"/>
            <a:ext cx="4270375" cy="351155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45085" rIns="0" bIns="0" rtlCol="0">
            <a:spAutoFit/>
          </a:bodyPr>
          <a:lstStyle/>
          <a:p>
            <a:pPr marL="1766570" marR="673100" indent="-1088390">
              <a:lnSpc>
                <a:spcPts val="1050"/>
              </a:lnSpc>
              <a:spcBef>
                <a:spcPts val="355"/>
              </a:spcBef>
            </a:pP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CONTAINER </a:t>
            </a:r>
            <a:r>
              <a:rPr sz="900" spc="15" dirty="0">
                <a:solidFill>
                  <a:srgbClr val="FFFFFF"/>
                </a:solidFill>
                <a:latin typeface="Trebuchet MS"/>
                <a:cs typeface="Trebuchet MS"/>
              </a:rPr>
              <a:t>ORCHESTRATION</a:t>
            </a:r>
            <a:r>
              <a:rPr sz="9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900" dirty="0">
                <a:solidFill>
                  <a:srgbClr val="FFFFFF"/>
                </a:solidFill>
                <a:latin typeface="Trebuchet MS"/>
                <a:cs typeface="Trebuchet MS"/>
              </a:rPr>
              <a:t>CLUSTER </a:t>
            </a:r>
            <a:r>
              <a:rPr sz="900" spc="35" dirty="0">
                <a:solidFill>
                  <a:srgbClr val="FFFFFF"/>
                </a:solidFill>
                <a:latin typeface="Trebuchet MS"/>
                <a:cs typeface="Trebuchet MS"/>
              </a:rPr>
              <a:t>MANAGEMENT  </a:t>
            </a:r>
            <a:r>
              <a:rPr sz="900" spc="-5" dirty="0">
                <a:solidFill>
                  <a:srgbClr val="FFFFFF"/>
                </a:solidFill>
                <a:latin typeface="Trebuchet MS"/>
                <a:cs typeface="Trebuchet MS"/>
              </a:rPr>
              <a:t>(KUBERNETES)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28379" y="4119665"/>
            <a:ext cx="4300004" cy="502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90596" y="3504641"/>
            <a:ext cx="3788410" cy="233679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450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5"/>
              </a:spcBef>
            </a:pPr>
            <a:r>
              <a:rPr sz="900" spc="35" dirty="0">
                <a:solidFill>
                  <a:srgbClr val="FFFFFF"/>
                </a:solidFill>
                <a:latin typeface="Trebuchet MS"/>
                <a:cs typeface="Trebuchet MS"/>
              </a:rPr>
              <a:t>ATOMIC</a:t>
            </a:r>
            <a:r>
              <a:rPr sz="9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15" dirty="0">
                <a:solidFill>
                  <a:srgbClr val="FFFFFF"/>
                </a:solidFill>
                <a:latin typeface="Trebuchet MS"/>
                <a:cs typeface="Trebuchet MS"/>
              </a:rPr>
              <a:t>HOST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90596" y="3141141"/>
            <a:ext cx="3788410" cy="322580"/>
          </a:xfrm>
          <a:prstGeom prst="rect">
            <a:avLst/>
          </a:prstGeom>
          <a:solidFill>
            <a:srgbClr val="0088CE"/>
          </a:solidFill>
        </p:spPr>
        <p:txBody>
          <a:bodyPr vert="horz" wrap="square" lIns="0" tIns="30480" rIns="0" bIns="0" rtlCol="0">
            <a:spAutoFit/>
          </a:bodyPr>
          <a:lstStyle/>
          <a:p>
            <a:pPr marL="1646555" marR="942340" indent="-699770">
              <a:lnSpc>
                <a:spcPts val="1050"/>
              </a:lnSpc>
              <a:spcBef>
                <a:spcPts val="240"/>
              </a:spcBef>
            </a:pPr>
            <a:r>
              <a:rPr sz="900" spc="25" dirty="0">
                <a:solidFill>
                  <a:srgbClr val="FFFFFF"/>
                </a:solidFill>
                <a:latin typeface="Trebuchet MS"/>
                <a:cs typeface="Trebuchet MS"/>
              </a:rPr>
              <a:t>CONTAINER </a:t>
            </a:r>
            <a:r>
              <a:rPr sz="900" spc="30" dirty="0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r>
              <a:rPr sz="9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900" spc="20" dirty="0">
                <a:solidFill>
                  <a:srgbClr val="FFFFFF"/>
                </a:solidFill>
                <a:latin typeface="Trebuchet MS"/>
                <a:cs typeface="Trebuchet MS"/>
              </a:rPr>
              <a:t>PACKAGING  </a:t>
            </a:r>
            <a:r>
              <a:rPr sz="900" spc="-5" dirty="0">
                <a:solidFill>
                  <a:srgbClr val="FFFFFF"/>
                </a:solidFill>
                <a:latin typeface="Trebuchet MS"/>
                <a:cs typeface="Trebuchet MS"/>
              </a:rPr>
              <a:t>(DOCKER)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530606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100"/>
              </a:spcBef>
            </a:pPr>
            <a:r>
              <a:rPr spc="-15" dirty="0"/>
              <a:t>Clustered Container</a:t>
            </a:r>
            <a:r>
              <a:rPr spc="-140" dirty="0"/>
              <a:t> </a:t>
            </a:r>
            <a:r>
              <a:rPr spc="-20" dirty="0"/>
              <a:t>Infrastructure</a:t>
            </a:r>
          </a:p>
          <a:p>
            <a:pPr marL="30480">
              <a:lnSpc>
                <a:spcPts val="2140"/>
              </a:lnSpc>
            </a:pPr>
            <a:r>
              <a:rPr sz="1800" spc="-5" dirty="0">
                <a:solidFill>
                  <a:srgbClr val="595959"/>
                </a:solidFill>
              </a:rPr>
              <a:t>Applications </a:t>
            </a:r>
            <a:r>
              <a:rPr sz="1800" spc="-75" dirty="0">
                <a:solidFill>
                  <a:srgbClr val="595959"/>
                </a:solidFill>
              </a:rPr>
              <a:t>Run </a:t>
            </a:r>
            <a:r>
              <a:rPr sz="1800" spc="-25" dirty="0">
                <a:solidFill>
                  <a:srgbClr val="595959"/>
                </a:solidFill>
              </a:rPr>
              <a:t>Across </a:t>
            </a:r>
            <a:r>
              <a:rPr sz="1800" dirty="0">
                <a:solidFill>
                  <a:srgbClr val="595959"/>
                </a:solidFill>
              </a:rPr>
              <a:t>Multiple </a:t>
            </a:r>
            <a:r>
              <a:rPr sz="1800" spc="-15" dirty="0">
                <a:solidFill>
                  <a:srgbClr val="595959"/>
                </a:solidFill>
              </a:rPr>
              <a:t>Containers </a:t>
            </a:r>
            <a:r>
              <a:rPr sz="1800" spc="-50" dirty="0">
                <a:solidFill>
                  <a:srgbClr val="595959"/>
                </a:solidFill>
              </a:rPr>
              <a:t>&amp;</a:t>
            </a:r>
            <a:r>
              <a:rPr sz="1800" spc="-110" dirty="0">
                <a:solidFill>
                  <a:srgbClr val="595959"/>
                </a:solidFill>
              </a:rPr>
              <a:t> </a:t>
            </a:r>
            <a:r>
              <a:rPr sz="1800" spc="-20" dirty="0">
                <a:solidFill>
                  <a:srgbClr val="595959"/>
                </a:solidFill>
              </a:rPr>
              <a:t>Hosts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074" y="1304124"/>
            <a:ext cx="2338654" cy="2338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29743" y="984031"/>
            <a:ext cx="4497705" cy="317373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394335" indent="-381635">
              <a:lnSpc>
                <a:spcPct val="100000"/>
              </a:lnSpc>
              <a:spcBef>
                <a:spcPts val="119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15" dirty="0">
                <a:latin typeface="Arial"/>
                <a:cs typeface="Arial"/>
              </a:rPr>
              <a:t>Kubernetes </a:t>
            </a:r>
            <a:r>
              <a:rPr sz="2000" spc="-180" dirty="0">
                <a:latin typeface="Arial"/>
                <a:cs typeface="Arial"/>
              </a:rPr>
              <a:t>1.3 </a:t>
            </a:r>
            <a:r>
              <a:rPr sz="2000" spc="-30" dirty="0">
                <a:latin typeface="Arial"/>
                <a:cs typeface="Arial"/>
              </a:rPr>
              <a:t>(</a:t>
            </a:r>
            <a:r>
              <a:rPr sz="2000" spc="-30" dirty="0" err="1">
                <a:latin typeface="Arial"/>
                <a:cs typeface="Arial"/>
              </a:rPr>
              <a:t>OpenShift</a:t>
            </a:r>
            <a:r>
              <a:rPr sz="2000" spc="-30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3.3)</a:t>
            </a:r>
            <a:endParaRPr sz="2000" dirty="0">
              <a:latin typeface="Arial"/>
              <a:cs typeface="Arial"/>
            </a:endParaRPr>
          </a:p>
          <a:p>
            <a:pPr marL="851535" lvl="1" indent="-366395">
              <a:lnSpc>
                <a:spcPct val="100000"/>
              </a:lnSpc>
              <a:spcBef>
                <a:spcPts val="985"/>
              </a:spcBef>
              <a:buChar char="○"/>
              <a:tabLst>
                <a:tab pos="851535" algn="l"/>
                <a:tab pos="852169" algn="l"/>
              </a:tabLst>
            </a:pPr>
            <a:r>
              <a:rPr sz="1800" spc="-40" dirty="0">
                <a:latin typeface="Arial"/>
                <a:cs typeface="Arial"/>
              </a:rPr>
              <a:t>Scale </a:t>
            </a:r>
            <a:r>
              <a:rPr sz="1800" spc="25" dirty="0">
                <a:latin typeface="Arial"/>
                <a:cs typeface="Arial"/>
              </a:rPr>
              <a:t>to </a:t>
            </a:r>
            <a:r>
              <a:rPr sz="1800" spc="-55" dirty="0">
                <a:latin typeface="Arial"/>
                <a:cs typeface="Arial"/>
              </a:rPr>
              <a:t>1,000+ </a:t>
            </a:r>
            <a:r>
              <a:rPr sz="1800" spc="10" dirty="0">
                <a:latin typeface="Arial"/>
                <a:cs typeface="Arial"/>
              </a:rPr>
              <a:t>Node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clusters</a:t>
            </a:r>
            <a:endParaRPr sz="1800" dirty="0">
              <a:latin typeface="Arial"/>
              <a:cs typeface="Arial"/>
            </a:endParaRPr>
          </a:p>
          <a:p>
            <a:pPr marL="851535" lvl="1" indent="-366395">
              <a:lnSpc>
                <a:spcPct val="100000"/>
              </a:lnSpc>
              <a:spcBef>
                <a:spcPts val="990"/>
              </a:spcBef>
              <a:buChar char="○"/>
              <a:tabLst>
                <a:tab pos="851535" algn="l"/>
                <a:tab pos="852169" algn="l"/>
              </a:tabLst>
            </a:pPr>
            <a:r>
              <a:rPr sz="1800" spc="-10" dirty="0">
                <a:latin typeface="Arial"/>
                <a:cs typeface="Arial"/>
              </a:rPr>
              <a:t>Workload </a:t>
            </a:r>
            <a:r>
              <a:rPr sz="1800" spc="5" dirty="0">
                <a:latin typeface="Arial"/>
                <a:cs typeface="Arial"/>
              </a:rPr>
              <a:t>eviction </a:t>
            </a:r>
            <a:r>
              <a:rPr sz="1800" spc="-5" dirty="0">
                <a:latin typeface="Arial"/>
                <a:cs typeface="Arial"/>
              </a:rPr>
              <a:t>from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Nodes</a:t>
            </a:r>
            <a:endParaRPr sz="1800" dirty="0">
              <a:latin typeface="Arial"/>
              <a:cs typeface="Arial"/>
            </a:endParaRPr>
          </a:p>
          <a:p>
            <a:pPr marL="851535" lvl="1" indent="-366395">
              <a:lnSpc>
                <a:spcPct val="100000"/>
              </a:lnSpc>
              <a:spcBef>
                <a:spcPts val="990"/>
              </a:spcBef>
              <a:buChar char="○"/>
              <a:tabLst>
                <a:tab pos="851535" algn="l"/>
                <a:tab pos="852169" algn="l"/>
              </a:tabLst>
            </a:pPr>
            <a:r>
              <a:rPr sz="1800" spc="-20" dirty="0">
                <a:latin typeface="Arial"/>
                <a:cs typeface="Arial"/>
              </a:rPr>
              <a:t>Routing </a:t>
            </a:r>
            <a:r>
              <a:rPr sz="1800" spc="5" dirty="0">
                <a:latin typeface="Arial"/>
                <a:cs typeface="Arial"/>
              </a:rPr>
              <a:t>control </a:t>
            </a:r>
            <a:r>
              <a:rPr sz="1800" spc="10" dirty="0">
                <a:latin typeface="Arial"/>
                <a:cs typeface="Arial"/>
              </a:rPr>
              <a:t>for </a:t>
            </a:r>
            <a:r>
              <a:rPr sz="1800" spc="-20" dirty="0">
                <a:latin typeface="Arial"/>
                <a:cs typeface="Arial"/>
              </a:rPr>
              <a:t>A/B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deployments</a:t>
            </a:r>
          </a:p>
          <a:p>
            <a:pPr marL="394335" indent="-381635">
              <a:lnSpc>
                <a:spcPct val="100000"/>
              </a:lnSpc>
              <a:spcBef>
                <a:spcPts val="98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15" dirty="0">
                <a:latin typeface="Arial"/>
                <a:cs typeface="Arial"/>
              </a:rPr>
              <a:t>Kubernetes </a:t>
            </a:r>
            <a:r>
              <a:rPr sz="2000" spc="-180" dirty="0">
                <a:latin typeface="Arial"/>
                <a:cs typeface="Arial"/>
              </a:rPr>
              <a:t>1.4 </a:t>
            </a:r>
            <a:r>
              <a:rPr sz="2000" spc="-55" dirty="0">
                <a:latin typeface="Arial"/>
                <a:cs typeface="Arial"/>
              </a:rPr>
              <a:t>&amp;</a:t>
            </a:r>
            <a:r>
              <a:rPr sz="2000" spc="-310" dirty="0">
                <a:latin typeface="Arial"/>
                <a:cs typeface="Arial"/>
              </a:rPr>
              <a:t> </a:t>
            </a:r>
            <a:r>
              <a:rPr sz="2000" spc="-155" dirty="0">
                <a:latin typeface="Arial"/>
                <a:cs typeface="Arial"/>
              </a:rPr>
              <a:t>1.5</a:t>
            </a:r>
            <a:endParaRPr sz="2000" dirty="0">
              <a:latin typeface="Arial"/>
              <a:cs typeface="Arial"/>
            </a:endParaRPr>
          </a:p>
          <a:p>
            <a:pPr marL="851535" lvl="1" indent="-366395">
              <a:lnSpc>
                <a:spcPct val="100000"/>
              </a:lnSpc>
              <a:spcBef>
                <a:spcPts val="985"/>
              </a:spcBef>
              <a:buChar char="○"/>
              <a:tabLst>
                <a:tab pos="851535" algn="l"/>
                <a:tab pos="852169" algn="l"/>
              </a:tabLst>
            </a:pPr>
            <a:r>
              <a:rPr sz="1800" spc="-5" dirty="0">
                <a:latin typeface="Arial"/>
                <a:cs typeface="Arial"/>
              </a:rPr>
              <a:t>Federated </a:t>
            </a:r>
            <a:r>
              <a:rPr sz="1800" spc="-15" dirty="0">
                <a:latin typeface="Arial"/>
                <a:cs typeface="Arial"/>
              </a:rPr>
              <a:t>clusters </a:t>
            </a:r>
            <a:r>
              <a:rPr sz="1800" spc="10" dirty="0">
                <a:latin typeface="Arial"/>
                <a:cs typeface="Arial"/>
              </a:rPr>
              <a:t>with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Ubernetes</a:t>
            </a:r>
            <a:endParaRPr sz="1800" dirty="0">
              <a:latin typeface="Arial"/>
              <a:cs typeface="Arial"/>
            </a:endParaRPr>
          </a:p>
          <a:p>
            <a:pPr marL="851535" marR="131445" lvl="1" indent="-366395">
              <a:lnSpc>
                <a:spcPct val="100699"/>
              </a:lnSpc>
              <a:spcBef>
                <a:spcPts val="975"/>
              </a:spcBef>
              <a:buChar char="○"/>
              <a:tabLst>
                <a:tab pos="851535" algn="l"/>
                <a:tab pos="852169" algn="l"/>
              </a:tabLst>
            </a:pPr>
            <a:r>
              <a:rPr sz="1800" spc="-20" dirty="0">
                <a:latin typeface="Arial"/>
                <a:cs typeface="Arial"/>
              </a:rPr>
              <a:t>Expanded </a:t>
            </a:r>
            <a:r>
              <a:rPr sz="1800" spc="10" dirty="0">
                <a:latin typeface="Arial"/>
                <a:cs typeface="Arial"/>
              </a:rPr>
              <a:t>workload </a:t>
            </a:r>
            <a:r>
              <a:rPr sz="1800" spc="5" dirty="0">
                <a:latin typeface="Arial"/>
                <a:cs typeface="Arial"/>
              </a:rPr>
              <a:t>support </a:t>
            </a:r>
            <a:r>
              <a:rPr sz="1800" spc="10" dirty="0">
                <a:latin typeface="Arial"/>
                <a:cs typeface="Arial"/>
              </a:rPr>
              <a:t>with  </a:t>
            </a:r>
            <a:r>
              <a:rPr sz="1800" spc="-40" dirty="0">
                <a:latin typeface="Arial"/>
                <a:cs typeface="Arial"/>
              </a:rPr>
              <a:t>PetSets </a:t>
            </a:r>
            <a:r>
              <a:rPr sz="1800" spc="-10" dirty="0">
                <a:latin typeface="Arial"/>
                <a:cs typeface="Arial"/>
              </a:rPr>
              <a:t>and </a:t>
            </a:r>
            <a:r>
              <a:rPr sz="1800" spc="5" dirty="0">
                <a:latin typeface="Arial"/>
                <a:cs typeface="Arial"/>
              </a:rPr>
              <a:t>related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enhancements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77793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Container </a:t>
            </a:r>
            <a:r>
              <a:rPr spc="-10" dirty="0"/>
              <a:t>Orchestration </a:t>
            </a:r>
            <a:r>
              <a:rPr spc="-95" dirty="0"/>
              <a:t>- </a:t>
            </a:r>
            <a:r>
              <a:rPr spc="-60" dirty="0"/>
              <a:t>Scale </a:t>
            </a:r>
            <a:r>
              <a:rPr spc="-75" dirty="0"/>
              <a:t>&amp; </a:t>
            </a:r>
            <a:r>
              <a:rPr dirty="0"/>
              <a:t>New</a:t>
            </a:r>
            <a:r>
              <a:rPr spc="-150" dirty="0"/>
              <a:t> </a:t>
            </a:r>
            <a:r>
              <a:rPr spc="-20" dirty="0"/>
              <a:t>Workloads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967" y="997038"/>
            <a:ext cx="2941320" cy="28448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94335" indent="-381635">
              <a:lnSpc>
                <a:spcPct val="100000"/>
              </a:lnSpc>
              <a:spcBef>
                <a:spcPts val="4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100" dirty="0">
                <a:latin typeface="Arial"/>
                <a:cs typeface="Arial"/>
              </a:rPr>
              <a:t>iSCSI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105" dirty="0">
                <a:latin typeface="Arial"/>
                <a:cs typeface="Arial"/>
              </a:rPr>
              <a:t>NFS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30" dirty="0">
                <a:latin typeface="Arial"/>
                <a:cs typeface="Arial"/>
              </a:rPr>
              <a:t>Amazon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45" dirty="0">
                <a:latin typeface="Arial"/>
                <a:cs typeface="Arial"/>
              </a:rPr>
              <a:t>EBS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Google </a:t>
            </a:r>
            <a:r>
              <a:rPr sz="2000" spc="-25" dirty="0">
                <a:latin typeface="Arial"/>
                <a:cs typeface="Arial"/>
              </a:rPr>
              <a:t>Persistent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Disk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50" dirty="0">
                <a:latin typeface="Arial"/>
                <a:cs typeface="Arial"/>
              </a:rPr>
              <a:t>GlusterFS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15" dirty="0">
                <a:latin typeface="Arial"/>
                <a:cs typeface="Arial"/>
              </a:rPr>
              <a:t>Ceph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20" dirty="0">
                <a:latin typeface="Arial"/>
                <a:cs typeface="Arial"/>
              </a:rPr>
              <a:t>RBD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20" dirty="0">
                <a:latin typeface="Arial"/>
                <a:cs typeface="Arial"/>
              </a:rPr>
              <a:t>OpenStack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Cinder</a:t>
            </a:r>
            <a:endParaRPr sz="2000">
              <a:latin typeface="Arial"/>
              <a:cs typeface="Arial"/>
            </a:endParaRPr>
          </a:p>
          <a:p>
            <a:pPr marL="394335" indent="-381635">
              <a:lnSpc>
                <a:spcPct val="100000"/>
              </a:lnSpc>
              <a:spcBef>
                <a:spcPts val="3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15" dirty="0">
                <a:latin typeface="Arial"/>
                <a:cs typeface="Arial"/>
              </a:rPr>
              <a:t>Fibre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Channel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53521" y="1505616"/>
            <a:ext cx="616499" cy="61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8779" y="2193772"/>
            <a:ext cx="677697" cy="677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3521" y="2517597"/>
            <a:ext cx="778192" cy="240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87019" y="1590090"/>
            <a:ext cx="1286395" cy="289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55629" y="3159075"/>
            <a:ext cx="699897" cy="51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6028" y="1520040"/>
            <a:ext cx="448800" cy="58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98641" y="2495186"/>
            <a:ext cx="580796" cy="3320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0561" y="3287115"/>
            <a:ext cx="376500" cy="513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04854" y="3760914"/>
            <a:ext cx="46735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Cinder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11999" y="2930410"/>
            <a:ext cx="3048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NF</a:t>
            </a:r>
            <a:r>
              <a:rPr sz="1100" b="1" dirty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3823" y="2821749"/>
            <a:ext cx="38989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iSCS</a:t>
            </a:r>
            <a:r>
              <a:rPr sz="1100" b="1" dirty="0">
                <a:latin typeface="Arial"/>
                <a:cs typeface="Arial"/>
              </a:rPr>
              <a:t>I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15253" y="3851617"/>
            <a:ext cx="57658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b="1" spc="-5" dirty="0">
                <a:latin typeface="Arial"/>
                <a:cs typeface="Arial"/>
              </a:rPr>
              <a:t>Fiber  Channel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95951" y="2136241"/>
            <a:ext cx="405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pDisk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39053" y="2126309"/>
            <a:ext cx="3130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EBS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5673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Storage </a:t>
            </a:r>
            <a:r>
              <a:rPr spc="-45" dirty="0"/>
              <a:t>Plugins </a:t>
            </a:r>
            <a:r>
              <a:rPr spc="15" dirty="0"/>
              <a:t>for </a:t>
            </a:r>
            <a:r>
              <a:rPr spc="-25" dirty="0"/>
              <a:t>Stateful</a:t>
            </a:r>
            <a:r>
              <a:rPr spc="-195" dirty="0"/>
              <a:t> </a:t>
            </a:r>
            <a:r>
              <a:rPr spc="-45" dirty="0"/>
              <a:t>Services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9339" y="2600959"/>
            <a:ext cx="1732280" cy="96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100"/>
              </a:spcBef>
            </a:pPr>
            <a:r>
              <a:rPr sz="1400" b="1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APPLICATIONS</a:t>
            </a:r>
            <a:endParaRPr sz="1400" dirty="0">
              <a:latin typeface="Arial"/>
              <a:cs typeface="Arial"/>
            </a:endParaRPr>
          </a:p>
          <a:p>
            <a:pPr marL="12700" marR="5080" algn="ctr">
              <a:lnSpc>
                <a:spcPts val="1420"/>
              </a:lnSpc>
              <a:spcBef>
                <a:spcPts val="1465"/>
              </a:spcBef>
            </a:pPr>
            <a:r>
              <a:rPr sz="1200" dirty="0">
                <a:latin typeface="Arial"/>
                <a:cs typeface="Arial"/>
              </a:rPr>
              <a:t>New </a:t>
            </a:r>
            <a:r>
              <a:rPr sz="1200" spc="-20" dirty="0">
                <a:latin typeface="Arial"/>
                <a:cs typeface="Arial"/>
              </a:rPr>
              <a:t>ways </a:t>
            </a:r>
            <a:r>
              <a:rPr sz="1200" spc="10" dirty="0">
                <a:latin typeface="Arial"/>
                <a:cs typeface="Arial"/>
              </a:rPr>
              <a:t>of </a:t>
            </a:r>
            <a:r>
              <a:rPr sz="1200" dirty="0">
                <a:latin typeface="Arial"/>
                <a:cs typeface="Arial"/>
              </a:rPr>
              <a:t>developing,  delivering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and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integrating  </a:t>
            </a:r>
            <a:r>
              <a:rPr sz="1200" spc="-5" dirty="0">
                <a:latin typeface="Arial"/>
                <a:cs typeface="Arial"/>
              </a:rPr>
              <a:t>applications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52672" y="2600959"/>
            <a:ext cx="1581785" cy="96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400" b="1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INFRASTRUCTURE</a:t>
            </a:r>
            <a:endParaRPr sz="1400">
              <a:latin typeface="Arial"/>
              <a:cs typeface="Arial"/>
            </a:endParaRPr>
          </a:p>
          <a:p>
            <a:pPr marL="12065" marR="5080" algn="ctr">
              <a:lnSpc>
                <a:spcPts val="1420"/>
              </a:lnSpc>
              <a:spcBef>
                <a:spcPts val="1465"/>
              </a:spcBef>
            </a:pPr>
            <a:r>
              <a:rPr sz="1200" spc="-5" dirty="0">
                <a:latin typeface="Arial"/>
                <a:cs typeface="Arial"/>
              </a:rPr>
              <a:t>Modernize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existing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and 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build new cloud </a:t>
            </a:r>
            <a:r>
              <a:rPr sz="1200" spc="-5" dirty="0">
                <a:latin typeface="Arial"/>
                <a:cs typeface="Arial"/>
              </a:rPr>
              <a:t>based  infrastructure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7371" y="2609252"/>
            <a:ext cx="1511300" cy="962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z="1400" b="1" u="heavy" spc="-8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PROCESS</a:t>
            </a:r>
            <a:endParaRPr sz="1400">
              <a:latin typeface="Arial"/>
              <a:cs typeface="Arial"/>
            </a:endParaRPr>
          </a:p>
          <a:p>
            <a:pPr marL="12700" marR="5080" algn="ctr">
              <a:lnSpc>
                <a:spcPts val="1420"/>
              </a:lnSpc>
              <a:spcBef>
                <a:spcPts val="1465"/>
              </a:spcBef>
            </a:pPr>
            <a:r>
              <a:rPr sz="1200" spc="-5" dirty="0">
                <a:latin typeface="Arial"/>
                <a:cs typeface="Arial"/>
              </a:rPr>
              <a:t>More </a:t>
            </a:r>
            <a:r>
              <a:rPr sz="1200" dirty="0">
                <a:latin typeface="Arial"/>
                <a:cs typeface="Arial"/>
              </a:rPr>
              <a:t>agile </a:t>
            </a:r>
            <a:r>
              <a:rPr sz="1200" spc="-10" dirty="0">
                <a:latin typeface="Arial"/>
                <a:cs typeface="Arial"/>
              </a:rPr>
              <a:t>processes  </a:t>
            </a:r>
            <a:r>
              <a:rPr sz="1200" spc="-20" dirty="0">
                <a:latin typeface="Arial"/>
                <a:cs typeface="Arial"/>
              </a:rPr>
              <a:t>across </a:t>
            </a:r>
            <a:r>
              <a:rPr sz="1200" spc="10" dirty="0">
                <a:latin typeface="Arial"/>
                <a:cs typeface="Arial"/>
              </a:rPr>
              <a:t>both </a:t>
            </a:r>
            <a:r>
              <a:rPr sz="1200" spc="-50" dirty="0">
                <a:latin typeface="Arial"/>
                <a:cs typeface="Arial"/>
              </a:rPr>
              <a:t>IT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and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" dirty="0">
                <a:latin typeface="Arial"/>
                <a:cs typeface="Arial"/>
              </a:rPr>
              <a:t>the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business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7621" y="1628876"/>
            <a:ext cx="764400" cy="76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3928" y="1494929"/>
            <a:ext cx="838200" cy="1009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96050" y="1744477"/>
            <a:ext cx="1056074" cy="4463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4898" y="4836764"/>
            <a:ext cx="965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7124" y="96605"/>
            <a:ext cx="3451225" cy="85026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pc="-5" dirty="0"/>
              <a:t>Digital</a:t>
            </a:r>
            <a:r>
              <a:rPr spc="-125" dirty="0"/>
              <a:t> </a:t>
            </a:r>
            <a:r>
              <a:rPr spc="-25" dirty="0"/>
              <a:t>Transformation</a:t>
            </a:r>
          </a:p>
          <a:p>
            <a:pPr marL="22860">
              <a:lnSpc>
                <a:spcPct val="100000"/>
              </a:lnSpc>
              <a:spcBef>
                <a:spcPts val="380"/>
              </a:spcBef>
            </a:pPr>
            <a:r>
              <a:rPr sz="1800" spc="-30" dirty="0">
                <a:solidFill>
                  <a:srgbClr val="595959"/>
                </a:solidFill>
              </a:rPr>
              <a:t>Requires </a:t>
            </a:r>
            <a:r>
              <a:rPr sz="1800" spc="-35" dirty="0">
                <a:solidFill>
                  <a:srgbClr val="595959"/>
                </a:solidFill>
              </a:rPr>
              <a:t>an </a:t>
            </a:r>
            <a:r>
              <a:rPr sz="1800" spc="-15" dirty="0">
                <a:solidFill>
                  <a:srgbClr val="595959"/>
                </a:solidFill>
              </a:rPr>
              <a:t>Evolution</a:t>
            </a:r>
            <a:r>
              <a:rPr sz="1800" spc="-65" dirty="0">
                <a:solidFill>
                  <a:srgbClr val="595959"/>
                </a:solidFill>
              </a:rPr>
              <a:t> </a:t>
            </a:r>
            <a:r>
              <a:rPr sz="1800" spc="-55" dirty="0">
                <a:solidFill>
                  <a:srgbClr val="595959"/>
                </a:solidFill>
              </a:rPr>
              <a:t>in...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8429" marR="415290" indent="-381635">
              <a:lnSpc>
                <a:spcPct val="100000"/>
              </a:lnSpc>
              <a:spcBef>
                <a:spcPts val="100"/>
              </a:spcBef>
              <a:buChar char="●"/>
              <a:tabLst>
                <a:tab pos="3948429" algn="l"/>
                <a:tab pos="3949065" algn="l"/>
              </a:tabLst>
            </a:pPr>
            <a:r>
              <a:rPr spc="-25" dirty="0"/>
              <a:t>Manage </a:t>
            </a:r>
            <a:r>
              <a:rPr spc="-15" dirty="0"/>
              <a:t>image </a:t>
            </a:r>
            <a:r>
              <a:rPr spc="10" dirty="0"/>
              <a:t>content with</a:t>
            </a:r>
            <a:r>
              <a:rPr spc="-150" dirty="0"/>
              <a:t> </a:t>
            </a:r>
            <a:r>
              <a:rPr spc="5" dirty="0"/>
              <a:t>new  integrated </a:t>
            </a:r>
            <a:r>
              <a:rPr spc="-5" dirty="0"/>
              <a:t>registry</a:t>
            </a:r>
            <a:r>
              <a:rPr spc="-95" dirty="0"/>
              <a:t> </a:t>
            </a:r>
            <a:r>
              <a:rPr spc="-5" dirty="0"/>
              <a:t>capabilities</a:t>
            </a:r>
          </a:p>
          <a:p>
            <a:pPr marL="3948429" marR="1068070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8429" algn="l"/>
                <a:tab pos="3949065" algn="l"/>
              </a:tabLst>
            </a:pPr>
            <a:r>
              <a:rPr spc="-30" dirty="0"/>
              <a:t>Registry </a:t>
            </a:r>
            <a:r>
              <a:rPr spc="-35" dirty="0"/>
              <a:t>access </a:t>
            </a:r>
            <a:r>
              <a:rPr spc="-15" dirty="0"/>
              <a:t>and</a:t>
            </a:r>
            <a:r>
              <a:rPr spc="-114" dirty="0"/>
              <a:t> </a:t>
            </a:r>
            <a:r>
              <a:rPr spc="-15" dirty="0"/>
              <a:t>image  management</a:t>
            </a:r>
          </a:p>
          <a:p>
            <a:pPr marL="3948429" marR="5080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8429" algn="l"/>
                <a:tab pos="3949065" algn="l"/>
              </a:tabLst>
            </a:pPr>
            <a:r>
              <a:rPr spc="-15" dirty="0"/>
              <a:t>Visualization </a:t>
            </a:r>
            <a:r>
              <a:rPr spc="20" dirty="0"/>
              <a:t>of </a:t>
            </a:r>
            <a:r>
              <a:rPr spc="-15" dirty="0"/>
              <a:t>image metadata</a:t>
            </a:r>
            <a:r>
              <a:rPr spc="-204" dirty="0"/>
              <a:t> </a:t>
            </a:r>
            <a:r>
              <a:rPr spc="-15" dirty="0"/>
              <a:t>and  image layer</a:t>
            </a:r>
            <a:r>
              <a:rPr spc="-70" dirty="0"/>
              <a:t> </a:t>
            </a:r>
            <a:r>
              <a:rPr spc="-5" dirty="0"/>
              <a:t>details</a:t>
            </a:r>
          </a:p>
          <a:p>
            <a:pPr marL="3948429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8429" algn="l"/>
                <a:tab pos="3949065" algn="l"/>
              </a:tabLst>
            </a:pPr>
            <a:r>
              <a:rPr spc="-20" dirty="0"/>
              <a:t>Standalone </a:t>
            </a:r>
            <a:r>
              <a:rPr spc="-5" dirty="0"/>
              <a:t>registry </a:t>
            </a:r>
            <a:r>
              <a:rPr spc="-15" dirty="0"/>
              <a:t>install</a:t>
            </a:r>
            <a:r>
              <a:rPr spc="-110" dirty="0"/>
              <a:t> </a:t>
            </a:r>
            <a:r>
              <a:rPr spc="20" dirty="0"/>
              <a:t>option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2966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Enterprise</a:t>
            </a:r>
            <a:r>
              <a:rPr spc="-95" dirty="0"/>
              <a:t> </a:t>
            </a:r>
            <a:r>
              <a:rPr spc="-45" dirty="0"/>
              <a:t>Registry</a:t>
            </a:r>
          </a:p>
        </p:txBody>
      </p:sp>
      <p:sp>
        <p:nvSpPr>
          <p:cNvPr id="4" name="object 4"/>
          <p:cNvSpPr/>
          <p:nvPr/>
        </p:nvSpPr>
        <p:spPr>
          <a:xfrm>
            <a:off x="446074" y="1039503"/>
            <a:ext cx="3267278" cy="326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329" y="4456441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>
                <a:moveTo>
                  <a:pt x="0" y="0"/>
                </a:moveTo>
                <a:lnTo>
                  <a:pt x="1902596" y="0"/>
                </a:lnTo>
              </a:path>
            </a:pathLst>
          </a:custGeom>
          <a:ln w="9524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49855" y="932192"/>
          <a:ext cx="4269102" cy="196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2010"/>
                <a:gridCol w="861694"/>
                <a:gridCol w="861694"/>
                <a:gridCol w="861694"/>
                <a:gridCol w="842010"/>
              </a:tblGrid>
              <a:tr h="196215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7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7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7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7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1917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7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CONTAINER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49855" y="1185316"/>
          <a:ext cx="4269100" cy="3263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665"/>
                <a:gridCol w="601344"/>
                <a:gridCol w="861694"/>
                <a:gridCol w="426719"/>
                <a:gridCol w="434975"/>
                <a:gridCol w="861694"/>
                <a:gridCol w="601345"/>
                <a:gridCol w="240664"/>
              </a:tblGrid>
              <a:tr h="252095">
                <a:tc gridSpan="8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SELF-SERVICE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5085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3F9C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61950">
                <a:tc gridSpan="8">
                  <a:txBody>
                    <a:bodyPr/>
                    <a:lstStyle/>
                    <a:p>
                      <a:pPr algn="ctr">
                        <a:lnSpc>
                          <a:spcPts val="1065"/>
                        </a:lnSpc>
                        <a:spcBef>
                          <a:spcPts val="330"/>
                        </a:spcBef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SERVICE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CATALOG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635" algn="ctr">
                        <a:lnSpc>
                          <a:spcPts val="1065"/>
                        </a:lnSpc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(LANGUAGE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RUNTIMES, MIDDLEWARE,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DATABASES,</a:t>
                      </a:r>
                      <a:r>
                        <a:rPr sz="900" spc="-17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…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191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3F9C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4640">
                <a:tc gridSpan="4"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BUILD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AUTOMATION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747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F9C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9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DEPLOYMENT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AUTOMATION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80010" marB="0">
                    <a:lnL w="762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3F9C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84810">
                <a:tc gridSpan="8">
                  <a:txBody>
                    <a:bodyPr/>
                    <a:lstStyle/>
                    <a:p>
                      <a:pPr marL="1922145" marR="1103630" indent="-812165">
                        <a:lnSpc>
                          <a:spcPts val="1050"/>
                        </a:lnSpc>
                        <a:spcBef>
                          <a:spcPts val="470"/>
                        </a:spcBef>
                      </a:pPr>
                      <a:r>
                        <a:rPr sz="9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APPLICATION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LIFECYCLE </a:t>
                      </a:r>
                      <a:r>
                        <a:rPr sz="900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MANAGEMENT 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(CI </a:t>
                      </a:r>
                      <a:r>
                        <a:rPr sz="900" spc="-14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/</a:t>
                      </a:r>
                      <a:r>
                        <a:rPr sz="900" spc="-8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CD)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5969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3F9C3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87985">
                <a:tc gridSpan="8">
                  <a:txBody>
                    <a:bodyPr/>
                    <a:lstStyle/>
                    <a:p>
                      <a:pPr marL="1766570" marR="672465" indent="-1088390">
                        <a:lnSpc>
                          <a:spcPts val="1050"/>
                        </a:lnSpc>
                        <a:spcBef>
                          <a:spcPts val="509"/>
                        </a:spcBef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CONTAINER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ORCHESTRATION</a:t>
                      </a:r>
                      <a:r>
                        <a:rPr sz="900" spc="-2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CLUSTER </a:t>
                      </a:r>
                      <a:r>
                        <a:rPr sz="900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MANAGEMENT 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(KUBERNETES)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4769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6131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</a:pPr>
                      <a:r>
                        <a:rPr sz="7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NETWORKING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7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STORAGE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CE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40029">
                        <a:lnSpc>
                          <a:spcPct val="100000"/>
                        </a:lnSpc>
                      </a:pPr>
                      <a:r>
                        <a:rPr sz="7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REGISTRY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635" marR="246379" indent="24765">
                        <a:lnSpc>
                          <a:spcPts val="830"/>
                        </a:lnSpc>
                        <a:spcBef>
                          <a:spcPts val="610"/>
                        </a:spcBef>
                      </a:pPr>
                      <a:r>
                        <a:rPr sz="7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LOGS </a:t>
                      </a:r>
                      <a:r>
                        <a:rPr sz="7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  ME</a:t>
                      </a:r>
                      <a:r>
                        <a:rPr sz="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7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RI</a:t>
                      </a:r>
                      <a:r>
                        <a:rPr sz="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CS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7747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CE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239395">
                        <a:lnSpc>
                          <a:spcPct val="100000"/>
                        </a:lnSpc>
                      </a:pPr>
                      <a:r>
                        <a:rPr sz="7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SECURITY</a:t>
                      </a:r>
                      <a:endParaRPr sz="700">
                        <a:latin typeface="Trebuchet MS"/>
                        <a:cs typeface="Trebuchet MS"/>
                      </a:endParaRPr>
                    </a:p>
                  </a:txBody>
                  <a:tcPr marL="0" marR="0" marT="1270" marB="0">
                    <a:lnL w="53975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8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49554">
                <a:tc gridSpan="8">
                  <a:txBody>
                    <a:bodyPr/>
                    <a:lstStyle/>
                    <a:p>
                      <a:pPr marL="10007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900" spc="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INFRASTRUCTURE </a:t>
                      </a:r>
                      <a:r>
                        <a:rPr sz="9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AUTOMATION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</a:t>
                      </a:r>
                      <a:r>
                        <a:rPr sz="900" spc="-16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COCKPIT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4064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83781">
                      <a:solidFill>
                        <a:srgbClr val="FFFFFF"/>
                      </a:solidFill>
                      <a:prstDash val="solid"/>
                    </a:lnB>
                    <a:solidFill>
                      <a:srgbClr val="008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8481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83781">
                      <a:solidFill>
                        <a:srgbClr val="FFFFFF"/>
                      </a:solidFill>
                      <a:prstDash val="solid"/>
                    </a:lnT>
                    <a:solidFill>
                      <a:srgbClr val="C5000B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646555" marR="940435" indent="-699770">
                        <a:lnSpc>
                          <a:spcPts val="1050"/>
                        </a:lnSpc>
                        <a:spcBef>
                          <a:spcPts val="570"/>
                        </a:spcBef>
                      </a:pPr>
                      <a:r>
                        <a:rPr sz="900" spc="2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CONTAINER </a:t>
                      </a:r>
                      <a:r>
                        <a:rPr sz="9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RUNTIME</a:t>
                      </a:r>
                      <a:r>
                        <a:rPr sz="900" spc="-19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&amp; 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PACKAGING 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(DOCKER)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72390" marB="0">
                    <a:lnT w="83781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008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83781">
                      <a:solidFill>
                        <a:srgbClr val="FFFFFF"/>
                      </a:solidFill>
                      <a:prstDash val="solid"/>
                    </a:lnT>
                    <a:solidFill>
                      <a:srgbClr val="C5000B"/>
                    </a:solidFill>
                  </a:tcPr>
                </a:tc>
              </a:tr>
              <a:tr h="25336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83781">
                      <a:solidFill>
                        <a:srgbClr val="FFFFFF"/>
                      </a:solidFill>
                      <a:prstDash val="solid"/>
                    </a:lnT>
                    <a:solidFill>
                      <a:srgbClr val="C5000B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900" spc="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ATOMIC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spc="1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HOST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</a:txBody>
                  <a:tcPr marL="0" marR="0" marT="65405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008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83781">
                      <a:solidFill>
                        <a:srgbClr val="FFFFFF"/>
                      </a:solidFill>
                      <a:prstDash val="solid"/>
                    </a:lnT>
                    <a:solidFill>
                      <a:srgbClr val="C5000B"/>
                    </a:solidFill>
                  </a:tcPr>
                </a:tc>
              </a:tr>
              <a:tr h="333375">
                <a:tc gridSpan="8">
                  <a:txBody>
                    <a:bodyPr/>
                    <a:lstStyle/>
                    <a:p>
                      <a:pPr marL="133096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000" spc="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RED 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HAT </a:t>
                      </a:r>
                      <a:r>
                        <a:rPr sz="1000" spc="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ENTERPRISE</a:t>
                      </a:r>
                      <a:r>
                        <a:rPr sz="1000" spc="-15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spc="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LINUX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90805" marB="0">
                    <a:solidFill>
                      <a:srgbClr val="C5000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12224" y="1898053"/>
            <a:ext cx="1301372" cy="1541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3142" y="4500665"/>
            <a:ext cx="4300004" cy="502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329" y="1187702"/>
            <a:ext cx="1903095" cy="0"/>
          </a:xfrm>
          <a:custGeom>
            <a:avLst/>
            <a:gdLst/>
            <a:ahLst/>
            <a:cxnLst/>
            <a:rect l="l" t="t" r="r" b="b"/>
            <a:pathLst>
              <a:path w="1903095">
                <a:moveTo>
                  <a:pt x="0" y="0"/>
                </a:moveTo>
                <a:lnTo>
                  <a:pt x="1902596" y="0"/>
                </a:lnTo>
              </a:path>
            </a:pathLst>
          </a:custGeom>
          <a:ln w="9524">
            <a:solidFill>
              <a:srgbClr val="6A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7124" y="122821"/>
            <a:ext cx="471678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100"/>
              </a:spcBef>
            </a:pPr>
            <a:r>
              <a:rPr spc="-30" dirty="0"/>
              <a:t>Enterprise </a:t>
            </a:r>
            <a:r>
              <a:rPr spc="-15" dirty="0"/>
              <a:t>Container</a:t>
            </a:r>
            <a:r>
              <a:rPr spc="-125" dirty="0"/>
              <a:t> </a:t>
            </a:r>
            <a:r>
              <a:rPr spc="-35" dirty="0"/>
              <a:t>Platform</a:t>
            </a:r>
          </a:p>
          <a:p>
            <a:pPr marL="30480">
              <a:lnSpc>
                <a:spcPts val="2140"/>
              </a:lnSpc>
            </a:pPr>
            <a:r>
              <a:rPr sz="1800" spc="-20" dirty="0">
                <a:solidFill>
                  <a:srgbClr val="595959"/>
                </a:solidFill>
              </a:rPr>
              <a:t>Build, </a:t>
            </a:r>
            <a:r>
              <a:rPr sz="1800" dirty="0">
                <a:solidFill>
                  <a:srgbClr val="595959"/>
                </a:solidFill>
              </a:rPr>
              <a:t>Deploy </a:t>
            </a:r>
            <a:r>
              <a:rPr sz="1800" spc="-10" dirty="0">
                <a:solidFill>
                  <a:srgbClr val="595959"/>
                </a:solidFill>
              </a:rPr>
              <a:t>and </a:t>
            </a:r>
            <a:r>
              <a:rPr sz="1800" spc="-20" dirty="0">
                <a:solidFill>
                  <a:srgbClr val="595959"/>
                </a:solidFill>
              </a:rPr>
              <a:t>Manage </a:t>
            </a:r>
            <a:r>
              <a:rPr sz="1800" spc="-10" dirty="0">
                <a:solidFill>
                  <a:srgbClr val="595959"/>
                </a:solidFill>
              </a:rPr>
              <a:t>Containerized</a:t>
            </a:r>
            <a:r>
              <a:rPr sz="1800" spc="-160" dirty="0">
                <a:solidFill>
                  <a:srgbClr val="595959"/>
                </a:solidFill>
              </a:rPr>
              <a:t> </a:t>
            </a:r>
            <a:r>
              <a:rPr sz="1800" spc="-10" dirty="0">
                <a:solidFill>
                  <a:srgbClr val="595959"/>
                </a:solidFill>
              </a:rPr>
              <a:t>Apps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6928" y="1240933"/>
            <a:ext cx="756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6915" y="3753260"/>
            <a:ext cx="999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Arial"/>
                <a:cs typeface="Arial"/>
              </a:rPr>
              <a:t>Deploy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6928" y="2431088"/>
            <a:ext cx="737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latin typeface="Arial"/>
                <a:cs typeface="Arial"/>
              </a:rPr>
              <a:t>Build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88078" y="3167379"/>
            <a:ext cx="3508514" cy="1243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8078" y="892915"/>
            <a:ext cx="3508514" cy="1237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5049" y="1204699"/>
            <a:ext cx="311594" cy="660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8002" y="1594230"/>
            <a:ext cx="311594" cy="768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98629" y="1243003"/>
            <a:ext cx="572706" cy="840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1585" y="2403894"/>
            <a:ext cx="626160" cy="660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54458" y="2569808"/>
            <a:ext cx="240271" cy="768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7967" y="2569808"/>
            <a:ext cx="240271" cy="768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1118" y="2416530"/>
            <a:ext cx="436874" cy="660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7876" y="3431825"/>
            <a:ext cx="695566" cy="3513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9884" y="3829067"/>
            <a:ext cx="2275205" cy="8199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0999" y="2243912"/>
            <a:ext cx="502462" cy="7286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0360" y="3084997"/>
            <a:ext cx="81042" cy="3257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15661" y="1915237"/>
            <a:ext cx="79995" cy="467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55637" y="3531793"/>
            <a:ext cx="945515" cy="7664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Can configure  different</a:t>
            </a:r>
            <a:r>
              <a:rPr sz="800" spc="-7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deployment  strategies like A/B,  Rolling upgrade,  Automated base  updates, and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more.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02704" y="1009002"/>
            <a:ext cx="1018540" cy="5187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85"/>
              </a:spcBef>
            </a:pPr>
            <a:r>
              <a:rPr sz="800" spc="-5" dirty="0">
                <a:latin typeface="Arial"/>
                <a:cs typeface="Arial"/>
              </a:rPr>
              <a:t>Can configure  triggers for automated  deployments, builds,  and</a:t>
            </a:r>
            <a:r>
              <a:rPr sz="800" spc="204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more.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52785" y="2484170"/>
            <a:ext cx="523079" cy="4863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50419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Build </a:t>
            </a:r>
            <a:r>
              <a:rPr dirty="0"/>
              <a:t>&amp; </a:t>
            </a:r>
            <a:r>
              <a:rPr spc="-5" dirty="0"/>
              <a:t>Deployment</a:t>
            </a:r>
            <a:r>
              <a:rPr spc="-105" dirty="0"/>
              <a:t> </a:t>
            </a:r>
            <a:r>
              <a:rPr spc="-5" dirty="0"/>
              <a:t>Automation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37569" y="2819833"/>
            <a:ext cx="3999318" cy="1901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01147" y="961275"/>
            <a:ext cx="4709655" cy="1785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5302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Continuous </a:t>
            </a:r>
            <a:r>
              <a:rPr dirty="0"/>
              <a:t>Deployment</a:t>
            </a:r>
            <a:r>
              <a:rPr spc="-150" dirty="0"/>
              <a:t> </a:t>
            </a:r>
            <a:r>
              <a:rPr spc="-30" dirty="0"/>
              <a:t>Pipelines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0700" y="1122743"/>
            <a:ext cx="3715385" cy="258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79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Define </a:t>
            </a:r>
            <a:r>
              <a:rPr sz="2000" spc="-15" dirty="0">
                <a:latin typeface="Arial"/>
                <a:cs typeface="Arial"/>
              </a:rPr>
              <a:t>and </a:t>
            </a:r>
            <a:r>
              <a:rPr sz="2000" spc="-25" dirty="0">
                <a:latin typeface="Arial"/>
                <a:cs typeface="Arial"/>
              </a:rPr>
              <a:t>manage </a:t>
            </a:r>
            <a:r>
              <a:rPr sz="2000" spc="10" dirty="0">
                <a:latin typeface="Arial"/>
                <a:cs typeface="Arial"/>
              </a:rPr>
              <a:t>the</a:t>
            </a:r>
            <a:r>
              <a:rPr sz="2000" spc="-14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whole  </a:t>
            </a:r>
            <a:r>
              <a:rPr sz="2000" dirty="0">
                <a:latin typeface="Arial"/>
                <a:cs typeface="Arial"/>
              </a:rPr>
              <a:t>application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lifecycle</a:t>
            </a:r>
            <a:endParaRPr sz="2000">
              <a:latin typeface="Arial"/>
              <a:cs typeface="Arial"/>
            </a:endParaRPr>
          </a:p>
          <a:p>
            <a:pPr marL="469900" marR="46990" indent="-382270">
              <a:lnSpc>
                <a:spcPct val="100000"/>
              </a:lnSpc>
              <a:spcBef>
                <a:spcPts val="975"/>
              </a:spcBef>
              <a:buChar char="●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Build/Deploy </a:t>
            </a:r>
            <a:r>
              <a:rPr sz="2000" spc="5" dirty="0">
                <a:latin typeface="Arial"/>
                <a:cs typeface="Arial"/>
              </a:rPr>
              <a:t>workflows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from  </a:t>
            </a:r>
            <a:r>
              <a:rPr sz="2000" spc="-20" dirty="0">
                <a:latin typeface="Arial"/>
                <a:cs typeface="Arial"/>
              </a:rPr>
              <a:t>Dev </a:t>
            </a:r>
            <a:r>
              <a:rPr sz="2000" spc="30" dirty="0">
                <a:latin typeface="Arial"/>
                <a:cs typeface="Arial"/>
              </a:rPr>
              <a:t>to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Production</a:t>
            </a:r>
            <a:endParaRPr sz="2000">
              <a:latin typeface="Arial"/>
              <a:cs typeface="Arial"/>
            </a:endParaRPr>
          </a:p>
          <a:p>
            <a:pPr marL="469900" marR="508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000" dirty="0">
                <a:latin typeface="Arial"/>
                <a:cs typeface="Arial"/>
              </a:rPr>
              <a:t>Integrated </a:t>
            </a:r>
            <a:r>
              <a:rPr sz="2000" spc="-15" dirty="0">
                <a:latin typeface="Arial"/>
                <a:cs typeface="Arial"/>
              </a:rPr>
              <a:t>Jenkins </a:t>
            </a:r>
            <a:r>
              <a:rPr sz="2000" spc="60" dirty="0">
                <a:latin typeface="Arial"/>
                <a:cs typeface="Arial"/>
              </a:rPr>
              <a:t>2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Pipeline  </a:t>
            </a:r>
            <a:r>
              <a:rPr sz="2000" dirty="0">
                <a:latin typeface="Arial"/>
                <a:cs typeface="Arial"/>
              </a:rPr>
              <a:t>extensibility</a:t>
            </a:r>
            <a:endParaRPr sz="2000">
              <a:latin typeface="Arial"/>
              <a:cs typeface="Arial"/>
            </a:endParaRPr>
          </a:p>
          <a:p>
            <a:pPr marL="469900" marR="99314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000" spc="-70" dirty="0">
                <a:latin typeface="Arial"/>
                <a:cs typeface="Arial"/>
              </a:rPr>
              <a:t>Real </a:t>
            </a:r>
            <a:r>
              <a:rPr sz="2000" dirty="0">
                <a:latin typeface="Arial"/>
                <a:cs typeface="Arial"/>
              </a:rPr>
              <a:t>time </a:t>
            </a:r>
            <a:r>
              <a:rPr sz="2000" spc="-25" dirty="0">
                <a:latin typeface="Arial"/>
                <a:cs typeface="Arial"/>
              </a:rPr>
              <a:t>status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and  </a:t>
            </a:r>
            <a:r>
              <a:rPr sz="2000" spc="5" dirty="0">
                <a:latin typeface="Arial"/>
                <a:cs typeface="Arial"/>
              </a:rPr>
              <a:t>integrated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metrics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5492" y="3135243"/>
            <a:ext cx="1953260" cy="657225"/>
          </a:xfrm>
          <a:prstGeom prst="rect">
            <a:avLst/>
          </a:prstGeom>
          <a:solidFill>
            <a:srgbClr val="3C78D8"/>
          </a:solidFill>
          <a:ln w="9524">
            <a:solidFill>
              <a:srgbClr val="595959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88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Single Sign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By RH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SSO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2822" y="1291805"/>
            <a:ext cx="1953260" cy="657225"/>
          </a:xfrm>
          <a:prstGeom prst="rect">
            <a:avLst/>
          </a:prstGeom>
          <a:solidFill>
            <a:srgbClr val="007A87"/>
          </a:solidFill>
        </p:spPr>
        <p:txBody>
          <a:bodyPr vert="horz" wrap="square" lIns="0" tIns="11176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88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Integration</a:t>
            </a:r>
            <a:r>
              <a:rPr sz="1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By JBoss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Fuse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8987" y="2227045"/>
            <a:ext cx="1953260" cy="657225"/>
          </a:xfrm>
          <a:prstGeom prst="rect">
            <a:avLst/>
          </a:prstGeom>
          <a:solidFill>
            <a:srgbClr val="3C78D8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699770" marR="179705" indent="-513715">
              <a:lnSpc>
                <a:spcPts val="1650"/>
              </a:lnSpc>
              <a:spcBef>
                <a:spcPts val="1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Intelligent</a:t>
            </a:r>
            <a:r>
              <a:rPr sz="14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Process  Server</a:t>
            </a:r>
            <a:endParaRPr sz="1400">
              <a:latin typeface="Arial"/>
              <a:cs typeface="Arial"/>
            </a:endParaRPr>
          </a:p>
          <a:p>
            <a:pPr marL="161290">
              <a:lnSpc>
                <a:spcPts val="16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By JBoss BPM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Suite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39002" y="1291805"/>
            <a:ext cx="1953260" cy="657225"/>
          </a:xfrm>
          <a:prstGeom prst="rect">
            <a:avLst/>
          </a:prstGeom>
          <a:solidFill>
            <a:srgbClr val="007A87"/>
          </a:solidFill>
        </p:spPr>
        <p:txBody>
          <a:bodyPr vert="horz" wrap="square" lIns="0" tIns="17145" rIns="0" bIns="0" rtlCol="0">
            <a:spAutoFit/>
          </a:bodyPr>
          <a:lstStyle/>
          <a:p>
            <a:pPr marL="186055" marR="179070" algn="ctr">
              <a:lnSpc>
                <a:spcPts val="1650"/>
              </a:lnSpc>
              <a:spcBef>
                <a:spcPts val="1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Real time</a:t>
            </a:r>
            <a:r>
              <a:rPr sz="1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Decision  Service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By JBoss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BRMS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6650" y="2227046"/>
            <a:ext cx="1953260" cy="657225"/>
          </a:xfrm>
          <a:prstGeom prst="rect">
            <a:avLst/>
          </a:prstGeom>
          <a:solidFill>
            <a:srgbClr val="007A87"/>
          </a:solidFill>
        </p:spPr>
        <p:txBody>
          <a:bodyPr vert="horz" wrap="square" lIns="0" tIns="11176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88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In Memory Data</a:t>
            </a:r>
            <a:r>
              <a:rPr sz="1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By JBoss Data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5496" y="2227046"/>
            <a:ext cx="1953260" cy="657225"/>
          </a:xfrm>
          <a:prstGeom prst="rect">
            <a:avLst/>
          </a:prstGeom>
          <a:solidFill>
            <a:srgbClr val="007A87"/>
          </a:solidFill>
        </p:spPr>
        <p:txBody>
          <a:bodyPr vert="horz" wrap="square" lIns="0" tIns="11176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88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Messaging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By JBoss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A-MQ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650" y="1291805"/>
            <a:ext cx="1953260" cy="657225"/>
          </a:xfrm>
          <a:prstGeom prst="rect">
            <a:avLst/>
          </a:prstGeom>
          <a:solidFill>
            <a:srgbClr val="007A87"/>
          </a:solidFill>
        </p:spPr>
        <p:txBody>
          <a:bodyPr vert="horz" wrap="square" lIns="0" tIns="17145" rIns="0" bIns="0" rtlCol="0">
            <a:spAutoFit/>
          </a:bodyPr>
          <a:lstStyle/>
          <a:p>
            <a:pPr marL="127000" marR="120014" algn="ctr">
              <a:lnSpc>
                <a:spcPts val="1650"/>
              </a:lnSpc>
              <a:spcBef>
                <a:spcPts val="1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Java EE</a:t>
            </a:r>
            <a:r>
              <a:rPr sz="1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Application  Server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00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By JBoss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EAP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6650" y="3135248"/>
            <a:ext cx="1953260" cy="657225"/>
          </a:xfrm>
          <a:prstGeom prst="rect">
            <a:avLst/>
          </a:prstGeom>
          <a:solidFill>
            <a:srgbClr val="007A87"/>
          </a:solidFill>
        </p:spPr>
        <p:txBody>
          <a:bodyPr vert="horz" wrap="square" lIns="0" tIns="11176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88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Tomcat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By JBoss Web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47866" y="3162300"/>
            <a:ext cx="2135250" cy="65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16292" y="3808361"/>
            <a:ext cx="1398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API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6648" y="4006367"/>
            <a:ext cx="1953260" cy="657225"/>
          </a:xfrm>
          <a:prstGeom prst="rect">
            <a:avLst/>
          </a:prstGeom>
          <a:solidFill>
            <a:srgbClr val="6AA84F"/>
          </a:solidFill>
          <a:ln w="9524">
            <a:solidFill>
              <a:srgbClr val="595959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393700" marR="386080" indent="-635" algn="just">
              <a:lnSpc>
                <a:spcPts val="1650"/>
              </a:lnSpc>
              <a:spcBef>
                <a:spcPts val="13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Services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By JBoss</a:t>
            </a:r>
            <a:r>
              <a:rPr sz="1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Data  Virtualization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7124" y="185334"/>
            <a:ext cx="6424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JBoss </a:t>
            </a:r>
            <a:r>
              <a:rPr dirty="0"/>
              <a:t>Middleware </a:t>
            </a:r>
            <a:r>
              <a:rPr spc="-45" dirty="0"/>
              <a:t>Services </a:t>
            </a:r>
            <a:r>
              <a:rPr spc="15" dirty="0"/>
              <a:t>on</a:t>
            </a:r>
            <a:r>
              <a:rPr spc="-114" dirty="0"/>
              <a:t> </a:t>
            </a:r>
            <a:r>
              <a:rPr spc="-20" dirty="0" err="1"/>
              <a:t>OpenShift</a:t>
            </a:r>
            <a:endParaRPr spc="-2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5774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CloudForms Container</a:t>
            </a:r>
            <a:r>
              <a:rPr spc="-90" dirty="0"/>
              <a:t> </a:t>
            </a:r>
            <a:r>
              <a:rPr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0700" y="1122743"/>
            <a:ext cx="3183890" cy="197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5275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Manage </a:t>
            </a:r>
            <a:r>
              <a:rPr sz="2000" spc="-10" dirty="0">
                <a:latin typeface="Arial"/>
                <a:cs typeface="Arial"/>
              </a:rPr>
              <a:t>containers </a:t>
            </a:r>
            <a:r>
              <a:rPr sz="2000" spc="-15" dirty="0">
                <a:latin typeface="Arial"/>
                <a:cs typeface="Arial"/>
              </a:rPr>
              <a:t>and  </a:t>
            </a:r>
            <a:r>
              <a:rPr sz="2000" spc="-15" dirty="0" err="1">
                <a:latin typeface="Arial"/>
                <a:cs typeface="Arial"/>
              </a:rPr>
              <a:t>OpenShift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across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hybrid 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cloud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environment</a:t>
            </a:r>
            <a:endParaRPr sz="2000" dirty="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spcBef>
                <a:spcPts val="975"/>
              </a:spcBef>
              <a:buChar char="●"/>
              <a:tabLst>
                <a:tab pos="469265" algn="l"/>
                <a:tab pos="469900" algn="l"/>
              </a:tabLst>
            </a:pPr>
            <a:r>
              <a:rPr sz="2000" spc="-40" dirty="0">
                <a:latin typeface="Arial"/>
                <a:cs typeface="Arial"/>
              </a:rPr>
              <a:t>Reports, </a:t>
            </a:r>
            <a:r>
              <a:rPr sz="2000" spc="-15" dirty="0">
                <a:latin typeface="Arial"/>
                <a:cs typeface="Arial"/>
              </a:rPr>
              <a:t>metrics </a:t>
            </a:r>
            <a:r>
              <a:rPr sz="2000" spc="-55" dirty="0">
                <a:latin typeface="Arial"/>
                <a:cs typeface="Arial"/>
              </a:rPr>
              <a:t>&amp;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alerts</a:t>
            </a:r>
            <a:endParaRPr sz="2000" dirty="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000" spc="-15" dirty="0">
                <a:latin typeface="Arial"/>
                <a:cs typeface="Arial"/>
              </a:rPr>
              <a:t>Container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chargeback</a:t>
            </a:r>
            <a:endParaRPr sz="2000" dirty="0">
              <a:latin typeface="Arial"/>
              <a:cs typeface="Arial"/>
            </a:endParaRPr>
          </a:p>
          <a:p>
            <a:pPr marL="469900" indent="-38227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latin typeface="Arial"/>
                <a:cs typeface="Arial"/>
              </a:rPr>
              <a:t>Vulnerability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Scanning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18318" y="1217104"/>
            <a:ext cx="5142572" cy="2892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3821"/>
            <a:ext cx="4782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Managing Containers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Today</a:t>
            </a:r>
          </a:p>
        </p:txBody>
      </p:sp>
      <p:sp>
        <p:nvSpPr>
          <p:cNvPr id="3" name="object 3"/>
          <p:cNvSpPr/>
          <p:nvPr/>
        </p:nvSpPr>
        <p:spPr>
          <a:xfrm>
            <a:off x="226749" y="1251724"/>
            <a:ext cx="8706485" cy="1947545"/>
          </a:xfrm>
          <a:custGeom>
            <a:avLst/>
            <a:gdLst/>
            <a:ahLst/>
            <a:cxnLst/>
            <a:rect l="l" t="t" r="r" b="b"/>
            <a:pathLst>
              <a:path w="8706485" h="1947545">
                <a:moveTo>
                  <a:pt x="0" y="0"/>
                </a:moveTo>
                <a:lnTo>
                  <a:pt x="8706303" y="0"/>
                </a:lnTo>
                <a:lnTo>
                  <a:pt x="8706303" y="1947303"/>
                </a:lnTo>
                <a:lnTo>
                  <a:pt x="0" y="1947303"/>
                </a:lnTo>
                <a:lnTo>
                  <a:pt x="0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6749" y="1251722"/>
            <a:ext cx="8706485" cy="1947545"/>
          </a:xfrm>
          <a:custGeom>
            <a:avLst/>
            <a:gdLst/>
            <a:ahLst/>
            <a:cxnLst/>
            <a:rect l="l" t="t" r="r" b="b"/>
            <a:pathLst>
              <a:path w="8706485" h="1947545">
                <a:moveTo>
                  <a:pt x="0" y="0"/>
                </a:moveTo>
                <a:lnTo>
                  <a:pt x="8706282" y="0"/>
                </a:lnTo>
                <a:lnTo>
                  <a:pt x="8706282" y="1947296"/>
                </a:lnTo>
                <a:lnTo>
                  <a:pt x="0" y="194729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749" y="3461524"/>
            <a:ext cx="8706485" cy="1257935"/>
          </a:xfrm>
          <a:custGeom>
            <a:avLst/>
            <a:gdLst/>
            <a:ahLst/>
            <a:cxnLst/>
            <a:rect l="l" t="t" r="r" b="b"/>
            <a:pathLst>
              <a:path w="8706485" h="1257935">
                <a:moveTo>
                  <a:pt x="0" y="0"/>
                </a:moveTo>
                <a:lnTo>
                  <a:pt x="8706303" y="0"/>
                </a:lnTo>
                <a:lnTo>
                  <a:pt x="8706303" y="1257600"/>
                </a:lnTo>
                <a:lnTo>
                  <a:pt x="0" y="1257600"/>
                </a:lnTo>
                <a:lnTo>
                  <a:pt x="0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749" y="3461518"/>
            <a:ext cx="8706485" cy="1257935"/>
          </a:xfrm>
          <a:custGeom>
            <a:avLst/>
            <a:gdLst/>
            <a:ahLst/>
            <a:cxnLst/>
            <a:rect l="l" t="t" r="r" b="b"/>
            <a:pathLst>
              <a:path w="8706485" h="1257935">
                <a:moveTo>
                  <a:pt x="0" y="0"/>
                </a:moveTo>
                <a:lnTo>
                  <a:pt x="8706282" y="0"/>
                </a:lnTo>
                <a:lnTo>
                  <a:pt x="8706282" y="1257597"/>
                </a:lnTo>
                <a:lnTo>
                  <a:pt x="0" y="12575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86705" y="1417381"/>
            <a:ext cx="5461635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20" indent="-24892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261620" algn="l"/>
                <a:tab pos="262255" algn="l"/>
              </a:tabLst>
            </a:pPr>
            <a:r>
              <a:rPr sz="1100" b="1" spc="-35" dirty="0">
                <a:latin typeface="Arial"/>
                <a:cs typeface="Arial"/>
              </a:rPr>
              <a:t>Support </a:t>
            </a:r>
            <a:r>
              <a:rPr sz="1100" b="1" spc="-40" dirty="0">
                <a:latin typeface="Arial"/>
                <a:cs typeface="Arial"/>
              </a:rPr>
              <a:t>- </a:t>
            </a:r>
            <a:r>
              <a:rPr sz="1100" spc="-10" dirty="0" err="1">
                <a:latin typeface="Arial"/>
                <a:cs typeface="Arial"/>
              </a:rPr>
              <a:t>OpenShift</a:t>
            </a:r>
            <a:r>
              <a:rPr sz="1100" spc="-10" dirty="0">
                <a:latin typeface="Arial"/>
                <a:cs typeface="Arial"/>
              </a:rPr>
              <a:t> and </a:t>
            </a:r>
            <a:r>
              <a:rPr sz="1100" spc="-5" dirty="0">
                <a:latin typeface="Arial"/>
                <a:cs typeface="Arial"/>
              </a:rPr>
              <a:t>Atomic Host </a:t>
            </a:r>
            <a:r>
              <a:rPr sz="1100" spc="-40" dirty="0">
                <a:latin typeface="Arial"/>
                <a:cs typeface="Arial"/>
              </a:rPr>
              <a:t>as </a:t>
            </a:r>
            <a:r>
              <a:rPr sz="1100" spc="-5" dirty="0">
                <a:latin typeface="Arial"/>
                <a:cs typeface="Arial"/>
              </a:rPr>
              <a:t>container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providers</a:t>
            </a:r>
          </a:p>
          <a:p>
            <a:pPr marL="261620" indent="-24892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261620" algn="l"/>
                <a:tab pos="262255" algn="l"/>
              </a:tabLst>
            </a:pPr>
            <a:r>
              <a:rPr sz="1100" b="1" spc="-20" dirty="0">
                <a:latin typeface="Arial"/>
                <a:cs typeface="Arial"/>
              </a:rPr>
              <a:t>Dedicated </a:t>
            </a:r>
            <a:r>
              <a:rPr sz="1100" b="1" spc="-35" dirty="0">
                <a:latin typeface="Arial"/>
                <a:cs typeface="Arial"/>
              </a:rPr>
              <a:t>dashboard </a:t>
            </a:r>
            <a:r>
              <a:rPr sz="1100" b="1" spc="-40" dirty="0">
                <a:latin typeface="Arial"/>
                <a:cs typeface="Arial"/>
              </a:rPr>
              <a:t>- </a:t>
            </a:r>
            <a:r>
              <a:rPr sz="1100" dirty="0">
                <a:latin typeface="Arial"/>
                <a:cs typeface="Arial"/>
              </a:rPr>
              <a:t>Topology </a:t>
            </a:r>
            <a:r>
              <a:rPr sz="1100" spc="-5" dirty="0">
                <a:latin typeface="Arial"/>
                <a:cs typeface="Arial"/>
              </a:rPr>
              <a:t>mapping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containers, nodes, </a:t>
            </a:r>
            <a:r>
              <a:rPr sz="1100" dirty="0">
                <a:latin typeface="Arial"/>
                <a:cs typeface="Arial"/>
              </a:rPr>
              <a:t>pods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registries</a:t>
            </a:r>
            <a:endParaRPr sz="1100" dirty="0">
              <a:latin typeface="Arial"/>
              <a:cs typeface="Arial"/>
            </a:endParaRPr>
          </a:p>
          <a:p>
            <a:pPr marL="261620" indent="-24892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261620" algn="l"/>
                <a:tab pos="262255" algn="l"/>
              </a:tabLst>
            </a:pPr>
            <a:r>
              <a:rPr sz="1100" b="1" spc="-30" dirty="0">
                <a:latin typeface="Arial"/>
                <a:cs typeface="Arial"/>
              </a:rPr>
              <a:t>Configuration </a:t>
            </a:r>
            <a:r>
              <a:rPr sz="1100" b="1" spc="-25" dirty="0">
                <a:latin typeface="Arial"/>
                <a:cs typeface="Arial"/>
              </a:rPr>
              <a:t>management </a:t>
            </a:r>
            <a:r>
              <a:rPr sz="1100" spc="-40" dirty="0">
                <a:latin typeface="Arial"/>
                <a:cs typeface="Arial"/>
              </a:rPr>
              <a:t>- </a:t>
            </a:r>
            <a:r>
              <a:rPr sz="1100" spc="-5" dirty="0">
                <a:latin typeface="Arial"/>
                <a:cs typeface="Arial"/>
              </a:rPr>
              <a:t>Drift </a:t>
            </a:r>
            <a:r>
              <a:rPr sz="1100" spc="-20" dirty="0">
                <a:latin typeface="Arial"/>
                <a:cs typeface="Arial"/>
              </a:rPr>
              <a:t>analysis </a:t>
            </a:r>
            <a:r>
              <a:rPr sz="1100" spc="10" dirty="0">
                <a:latin typeface="Arial"/>
                <a:cs typeface="Arial"/>
              </a:rPr>
              <a:t>of </a:t>
            </a:r>
            <a:r>
              <a:rPr sz="1100" spc="-5" dirty="0">
                <a:latin typeface="Arial"/>
                <a:cs typeface="Arial"/>
              </a:rPr>
              <a:t>container </a:t>
            </a:r>
            <a:r>
              <a:rPr sz="1100" spc="-10" dirty="0">
                <a:latin typeface="Arial"/>
                <a:cs typeface="Arial"/>
              </a:rPr>
              <a:t>image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packages</a:t>
            </a:r>
            <a:endParaRPr sz="1100" dirty="0">
              <a:latin typeface="Arial"/>
              <a:cs typeface="Arial"/>
            </a:endParaRPr>
          </a:p>
          <a:p>
            <a:pPr marL="261620" indent="-24892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261620" algn="l"/>
                <a:tab pos="262255" algn="l"/>
              </a:tabLst>
            </a:pPr>
            <a:r>
              <a:rPr sz="1100" b="1" spc="-30" dirty="0">
                <a:latin typeface="Arial"/>
                <a:cs typeface="Arial"/>
              </a:rPr>
              <a:t>Performance </a:t>
            </a:r>
            <a:r>
              <a:rPr sz="1100" b="1" spc="-35" dirty="0">
                <a:latin typeface="Arial"/>
                <a:cs typeface="Arial"/>
              </a:rPr>
              <a:t>monitoring </a:t>
            </a:r>
            <a:r>
              <a:rPr sz="1100" b="1" spc="-40" dirty="0">
                <a:latin typeface="Arial"/>
                <a:cs typeface="Arial"/>
              </a:rPr>
              <a:t>- </a:t>
            </a:r>
            <a:r>
              <a:rPr sz="1100" spc="-55" dirty="0">
                <a:latin typeface="Arial"/>
                <a:cs typeface="Arial"/>
              </a:rPr>
              <a:t>CPU </a:t>
            </a:r>
            <a:r>
              <a:rPr sz="1100" spc="-30" dirty="0">
                <a:latin typeface="Arial"/>
                <a:cs typeface="Arial"/>
              </a:rPr>
              <a:t>&amp; </a:t>
            </a:r>
            <a:r>
              <a:rPr sz="1100" spc="-10" dirty="0">
                <a:latin typeface="Arial"/>
                <a:cs typeface="Arial"/>
              </a:rPr>
              <a:t>memory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utilization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7893" y="1641576"/>
            <a:ext cx="784860" cy="410845"/>
          </a:xfrm>
          <a:custGeom>
            <a:avLst/>
            <a:gdLst/>
            <a:ahLst/>
            <a:cxnLst/>
            <a:rect l="l" t="t" r="r" b="b"/>
            <a:pathLst>
              <a:path w="784860" h="410844">
                <a:moveTo>
                  <a:pt x="579602" y="0"/>
                </a:moveTo>
                <a:lnTo>
                  <a:pt x="0" y="0"/>
                </a:lnTo>
                <a:lnTo>
                  <a:pt x="0" y="410400"/>
                </a:lnTo>
                <a:lnTo>
                  <a:pt x="579602" y="410400"/>
                </a:lnTo>
                <a:lnTo>
                  <a:pt x="784809" y="205193"/>
                </a:lnTo>
                <a:lnTo>
                  <a:pt x="579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5416" y="1722189"/>
            <a:ext cx="287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35" dirty="0">
                <a:solidFill>
                  <a:srgbClr val="004153"/>
                </a:solidFill>
                <a:latin typeface="Arial"/>
                <a:cs typeface="Arial"/>
              </a:rPr>
              <a:t>4.0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9701" y="2377183"/>
            <a:ext cx="1018540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spc="-90" dirty="0">
                <a:latin typeface="Arial"/>
                <a:cs typeface="Arial"/>
              </a:rPr>
              <a:t>RED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HAT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latin typeface="Arial"/>
                <a:cs typeface="Arial"/>
              </a:rPr>
              <a:t>CLOUDFORMS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2931" y="2434015"/>
            <a:ext cx="6047105" cy="70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" indent="-31242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b="1" spc="-30" dirty="0">
                <a:latin typeface="Arial"/>
                <a:cs typeface="Arial"/>
              </a:rPr>
              <a:t>Introspection </a:t>
            </a:r>
            <a:r>
              <a:rPr sz="1100" b="1" spc="-40" dirty="0">
                <a:latin typeface="Arial"/>
                <a:cs typeface="Arial"/>
              </a:rPr>
              <a:t>- </a:t>
            </a:r>
            <a:r>
              <a:rPr sz="1100" spc="-10" dirty="0">
                <a:latin typeface="Arial"/>
                <a:cs typeface="Arial"/>
              </a:rPr>
              <a:t>Agent-less </a:t>
            </a:r>
            <a:r>
              <a:rPr sz="1100" spc="-5" dirty="0">
                <a:latin typeface="Arial"/>
                <a:cs typeface="Arial"/>
              </a:rPr>
              <a:t>container </a:t>
            </a:r>
            <a:r>
              <a:rPr sz="1100" spc="5" dirty="0">
                <a:latin typeface="Arial"/>
                <a:cs typeface="Arial"/>
              </a:rPr>
              <a:t>content </a:t>
            </a:r>
            <a:r>
              <a:rPr sz="1100" spc="-20" dirty="0">
                <a:latin typeface="Arial"/>
                <a:cs typeface="Arial"/>
              </a:rPr>
              <a:t>analysis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security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compliance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assessment</a:t>
            </a:r>
            <a:endParaRPr sz="1100">
              <a:latin typeface="Arial"/>
              <a:cs typeface="Arial"/>
            </a:endParaRPr>
          </a:p>
          <a:p>
            <a:pPr marL="325120" indent="-31242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b="1" spc="-45" dirty="0">
                <a:latin typeface="Arial"/>
                <a:cs typeface="Arial"/>
              </a:rPr>
              <a:t>Policy </a:t>
            </a:r>
            <a:r>
              <a:rPr sz="1100" b="1" spc="-25" dirty="0">
                <a:latin typeface="Arial"/>
                <a:cs typeface="Arial"/>
              </a:rPr>
              <a:t>automation </a:t>
            </a:r>
            <a:r>
              <a:rPr sz="1100" b="1" spc="-40" dirty="0">
                <a:latin typeface="Arial"/>
                <a:cs typeface="Arial"/>
              </a:rPr>
              <a:t>- </a:t>
            </a:r>
            <a:r>
              <a:rPr sz="1100" spc="-10" dirty="0">
                <a:latin typeface="Arial"/>
                <a:cs typeface="Arial"/>
              </a:rPr>
              <a:t>Kubernetes </a:t>
            </a:r>
            <a:r>
              <a:rPr sz="1100" spc="-5" dirty="0">
                <a:latin typeface="Arial"/>
                <a:cs typeface="Arial"/>
              </a:rPr>
              <a:t>events in </a:t>
            </a:r>
            <a:r>
              <a:rPr sz="1100" dirty="0">
                <a:latin typeface="Arial"/>
                <a:cs typeface="Arial"/>
              </a:rPr>
              <a:t>policy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definition</a:t>
            </a:r>
            <a:endParaRPr sz="1100">
              <a:latin typeface="Arial"/>
              <a:cs typeface="Arial"/>
            </a:endParaRPr>
          </a:p>
          <a:p>
            <a:pPr marL="325120" indent="-312420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b="1" spc="-30" dirty="0">
                <a:latin typeface="Arial"/>
                <a:cs typeface="Arial"/>
              </a:rPr>
              <a:t>Performance </a:t>
            </a:r>
            <a:r>
              <a:rPr sz="1100" b="1" spc="-35" dirty="0">
                <a:latin typeface="Arial"/>
                <a:cs typeface="Arial"/>
              </a:rPr>
              <a:t>monitoring </a:t>
            </a:r>
            <a:r>
              <a:rPr sz="1100" b="1" spc="-40" dirty="0">
                <a:latin typeface="Arial"/>
                <a:cs typeface="Arial"/>
              </a:rPr>
              <a:t>- </a:t>
            </a:r>
            <a:r>
              <a:rPr sz="1100" spc="5" dirty="0">
                <a:latin typeface="Arial"/>
                <a:cs typeface="Arial"/>
              </a:rPr>
              <a:t>Networking </a:t>
            </a:r>
            <a:r>
              <a:rPr sz="1100" spc="-30" dirty="0">
                <a:latin typeface="Arial"/>
                <a:cs typeface="Arial"/>
              </a:rPr>
              <a:t>&amp; </a:t>
            </a:r>
            <a:r>
              <a:rPr sz="1100" spc="-5" dirty="0">
                <a:latin typeface="Arial"/>
                <a:cs typeface="Arial"/>
              </a:rPr>
              <a:t>storage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utilization</a:t>
            </a:r>
            <a:endParaRPr sz="1100">
              <a:latin typeface="Arial"/>
              <a:cs typeface="Arial"/>
            </a:endParaRPr>
          </a:p>
          <a:p>
            <a:pPr marL="325120" indent="-312420">
              <a:lnSpc>
                <a:spcPct val="100000"/>
              </a:lnSpc>
              <a:spcBef>
                <a:spcPts val="30"/>
              </a:spcBef>
              <a:buChar char="●"/>
              <a:tabLst>
                <a:tab pos="325120" algn="l"/>
                <a:tab pos="325755" algn="l"/>
              </a:tabLst>
            </a:pPr>
            <a:r>
              <a:rPr sz="1100" b="1" spc="-30" dirty="0">
                <a:latin typeface="Arial"/>
                <a:cs typeface="Arial"/>
              </a:rPr>
              <a:t>Chargeback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99405" y="3628801"/>
            <a:ext cx="49974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920" indent="-24892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248920" algn="l"/>
                <a:tab pos="249554" algn="l"/>
              </a:tabLst>
            </a:pPr>
            <a:r>
              <a:rPr sz="1100" b="1" spc="-25" dirty="0">
                <a:latin typeface="Arial"/>
                <a:cs typeface="Arial"/>
              </a:rPr>
              <a:t>Container Deployment </a:t>
            </a:r>
            <a:r>
              <a:rPr sz="1100" b="1" spc="-40" dirty="0">
                <a:latin typeface="Arial"/>
                <a:cs typeface="Arial"/>
              </a:rPr>
              <a:t>- </a:t>
            </a:r>
            <a:r>
              <a:rPr sz="1100" spc="-5" dirty="0">
                <a:latin typeface="Arial"/>
                <a:cs typeface="Arial"/>
              </a:rPr>
              <a:t>Integrate container </a:t>
            </a:r>
            <a:r>
              <a:rPr sz="1100" dirty="0">
                <a:latin typeface="Arial"/>
                <a:cs typeface="Arial"/>
              </a:rPr>
              <a:t>deployment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lifecycle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10" dirty="0">
                <a:latin typeface="Arial"/>
                <a:cs typeface="Arial"/>
              </a:rPr>
              <a:t>workflow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2099" y="4199830"/>
            <a:ext cx="47085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920" indent="-24892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248920" algn="l"/>
                <a:tab pos="249554" algn="l"/>
              </a:tabLst>
            </a:pPr>
            <a:r>
              <a:rPr sz="1100" b="1" spc="-40" dirty="0">
                <a:latin typeface="Arial"/>
                <a:cs typeface="Arial"/>
              </a:rPr>
              <a:t>Lifecycle </a:t>
            </a:r>
            <a:r>
              <a:rPr sz="1100" b="1" spc="-25" dirty="0">
                <a:latin typeface="Arial"/>
                <a:cs typeface="Arial"/>
              </a:rPr>
              <a:t>management </a:t>
            </a:r>
            <a:r>
              <a:rPr sz="1100" b="1" spc="-40" dirty="0">
                <a:latin typeface="Arial"/>
                <a:cs typeface="Arial"/>
              </a:rPr>
              <a:t>- </a:t>
            </a:r>
            <a:r>
              <a:rPr sz="1100" spc="-5" dirty="0">
                <a:latin typeface="Arial"/>
                <a:cs typeface="Arial"/>
              </a:rPr>
              <a:t>Atomic </a:t>
            </a:r>
            <a:r>
              <a:rPr sz="1100" spc="-15" dirty="0">
                <a:latin typeface="Arial"/>
                <a:cs typeface="Arial"/>
              </a:rPr>
              <a:t>Host: </a:t>
            </a:r>
            <a:r>
              <a:rPr sz="1100" spc="-10" dirty="0">
                <a:latin typeface="Arial"/>
                <a:cs typeface="Arial"/>
              </a:rPr>
              <a:t>provision, </a:t>
            </a:r>
            <a:r>
              <a:rPr sz="1100" spc="-5" dirty="0">
                <a:latin typeface="Arial"/>
                <a:cs typeface="Arial"/>
              </a:rPr>
              <a:t>patch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update,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retire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37171" y="2288795"/>
            <a:ext cx="6853555" cy="0"/>
          </a:xfrm>
          <a:custGeom>
            <a:avLst/>
            <a:gdLst/>
            <a:ahLst/>
            <a:cxnLst/>
            <a:rect l="l" t="t" r="r" b="b"/>
            <a:pathLst>
              <a:path w="6853555">
                <a:moveTo>
                  <a:pt x="0" y="0"/>
                </a:moveTo>
                <a:lnTo>
                  <a:pt x="6853486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88846" y="4046916"/>
            <a:ext cx="6885305" cy="8890"/>
          </a:xfrm>
          <a:custGeom>
            <a:avLst/>
            <a:gdLst/>
            <a:ahLst/>
            <a:cxnLst/>
            <a:rect l="l" t="t" r="r" b="b"/>
            <a:pathLst>
              <a:path w="6885305" h="8889">
                <a:moveTo>
                  <a:pt x="0" y="8399"/>
                </a:moveTo>
                <a:lnTo>
                  <a:pt x="6884986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87893" y="3546576"/>
            <a:ext cx="784860" cy="410845"/>
          </a:xfrm>
          <a:custGeom>
            <a:avLst/>
            <a:gdLst/>
            <a:ahLst/>
            <a:cxnLst/>
            <a:rect l="l" t="t" r="r" b="b"/>
            <a:pathLst>
              <a:path w="784860" h="410845">
                <a:moveTo>
                  <a:pt x="579602" y="0"/>
                </a:moveTo>
                <a:lnTo>
                  <a:pt x="0" y="0"/>
                </a:lnTo>
                <a:lnTo>
                  <a:pt x="0" y="410397"/>
                </a:lnTo>
                <a:lnTo>
                  <a:pt x="579602" y="410397"/>
                </a:lnTo>
                <a:lnTo>
                  <a:pt x="784809" y="205193"/>
                </a:lnTo>
                <a:lnTo>
                  <a:pt x="5796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15709" y="3627189"/>
            <a:ext cx="2393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004153"/>
                </a:solidFill>
                <a:latin typeface="Arial"/>
                <a:cs typeface="Arial"/>
              </a:rPr>
              <a:t>6.1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599" y="3524554"/>
            <a:ext cx="681300" cy="681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0658" y="4129786"/>
            <a:ext cx="68072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R="5080" indent="48895">
              <a:lnSpc>
                <a:spcPct val="102299"/>
              </a:lnSpc>
              <a:spcBef>
                <a:spcPts val="70"/>
              </a:spcBef>
            </a:pPr>
            <a:r>
              <a:rPr sz="1100" spc="-90" dirty="0">
                <a:latin typeface="Arial"/>
                <a:cs typeface="Arial"/>
              </a:rPr>
              <a:t>RED </a:t>
            </a:r>
            <a:r>
              <a:rPr sz="1100" spc="-25" dirty="0">
                <a:latin typeface="Arial"/>
                <a:cs typeface="Arial"/>
              </a:rPr>
              <a:t>HAT  </a:t>
            </a:r>
            <a:r>
              <a:rPr sz="1100" spc="-65" dirty="0">
                <a:latin typeface="Arial"/>
                <a:cs typeface="Arial"/>
              </a:rPr>
              <a:t>SATELLITE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1557" y="1762080"/>
            <a:ext cx="591618" cy="57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29003" y="2517559"/>
            <a:ext cx="784860" cy="410845"/>
          </a:xfrm>
          <a:custGeom>
            <a:avLst/>
            <a:gdLst/>
            <a:ahLst/>
            <a:cxnLst/>
            <a:rect l="l" t="t" r="r" b="b"/>
            <a:pathLst>
              <a:path w="784859" h="410844">
                <a:moveTo>
                  <a:pt x="784796" y="0"/>
                </a:moveTo>
                <a:lnTo>
                  <a:pt x="211912" y="0"/>
                </a:lnTo>
                <a:lnTo>
                  <a:pt x="0" y="205206"/>
                </a:lnTo>
                <a:lnTo>
                  <a:pt x="211912" y="410400"/>
                </a:lnTo>
                <a:lnTo>
                  <a:pt x="784796" y="410400"/>
                </a:lnTo>
                <a:lnTo>
                  <a:pt x="7847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49371" y="2598171"/>
            <a:ext cx="250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0" dirty="0">
                <a:solidFill>
                  <a:srgbClr val="004153"/>
                </a:solidFill>
                <a:latin typeface="Arial"/>
                <a:cs typeface="Arial"/>
              </a:rPr>
              <a:t>4.1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52803" y="4193962"/>
            <a:ext cx="784860" cy="410845"/>
          </a:xfrm>
          <a:custGeom>
            <a:avLst/>
            <a:gdLst/>
            <a:ahLst/>
            <a:cxnLst/>
            <a:rect l="l" t="t" r="r" b="b"/>
            <a:pathLst>
              <a:path w="784859" h="410845">
                <a:moveTo>
                  <a:pt x="784796" y="0"/>
                </a:moveTo>
                <a:lnTo>
                  <a:pt x="211912" y="0"/>
                </a:lnTo>
                <a:lnTo>
                  <a:pt x="0" y="205200"/>
                </a:lnTo>
                <a:lnTo>
                  <a:pt x="211912" y="410399"/>
                </a:lnTo>
                <a:lnTo>
                  <a:pt x="784796" y="410399"/>
                </a:lnTo>
                <a:lnTo>
                  <a:pt x="7847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68102" y="4274575"/>
            <a:ext cx="273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solidFill>
                  <a:srgbClr val="004153"/>
                </a:solidFill>
                <a:latin typeface="Arial"/>
                <a:cs typeface="Arial"/>
              </a:rPr>
              <a:t>6.2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63381"/>
            <a:ext cx="5296103" cy="3473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502805"/>
            <a:ext cx="5843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 err="1"/>
              <a:t>OpenShift</a:t>
            </a:r>
            <a:r>
              <a:rPr sz="3000" spc="-5" dirty="0"/>
              <a:t> on OpenStack </a:t>
            </a:r>
            <a:r>
              <a:rPr sz="3000" dirty="0"/>
              <a:t>-</a:t>
            </a:r>
            <a:r>
              <a:rPr sz="3000" spc="-90" dirty="0"/>
              <a:t> </a:t>
            </a:r>
            <a:r>
              <a:rPr sz="3000" spc="-5" dirty="0"/>
              <a:t>Current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5932224" y="1204188"/>
            <a:ext cx="2938780" cy="35496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355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Networking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via</a:t>
            </a: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95959"/>
                </a:solidFill>
                <a:latin typeface="Arial"/>
                <a:cs typeface="Arial"/>
              </a:rPr>
              <a:t>Neutron</a:t>
            </a:r>
            <a:endParaRPr sz="16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254"/>
              </a:spcBef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networks.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254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Load Balancing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via</a:t>
            </a:r>
            <a:r>
              <a:rPr sz="16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95959"/>
                </a:solidFill>
                <a:latin typeface="Arial"/>
                <a:cs typeface="Arial"/>
              </a:rPr>
              <a:t>Neutron</a:t>
            </a:r>
            <a:endParaRPr sz="16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254"/>
              </a:spcBef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LBaaS</a:t>
            </a:r>
            <a:r>
              <a:rPr sz="16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V1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254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Block Storage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via</a:t>
            </a:r>
            <a:r>
              <a:rPr sz="16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95959"/>
                </a:solidFill>
                <a:latin typeface="Arial"/>
                <a:cs typeface="Arial"/>
              </a:rPr>
              <a:t>Cinder</a:t>
            </a:r>
            <a:endParaRPr sz="16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254"/>
              </a:spcBef>
            </a:pP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volumes.</a:t>
            </a:r>
            <a:endParaRPr sz="1600">
              <a:latin typeface="Arial"/>
              <a:cs typeface="Arial"/>
            </a:endParaRPr>
          </a:p>
          <a:p>
            <a:pPr marL="363855" marR="275590" indent="-351155">
              <a:lnSpc>
                <a:spcPct val="113300"/>
              </a:lnSpc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Compute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via </a:t>
            </a:r>
            <a:r>
              <a:rPr sz="1600" b="1" spc="-5" dirty="0">
                <a:solidFill>
                  <a:srgbClr val="595959"/>
                </a:solidFill>
                <a:latin typeface="Arial"/>
                <a:cs typeface="Arial"/>
              </a:rPr>
              <a:t>Nova</a:t>
            </a:r>
            <a:r>
              <a:rPr sz="1600" b="1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virtual 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machines.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254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Orchestration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via</a:t>
            </a:r>
            <a:r>
              <a:rPr sz="16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95959"/>
                </a:solidFill>
                <a:latin typeface="Arial"/>
                <a:cs typeface="Arial"/>
              </a:rPr>
              <a:t>Heat</a:t>
            </a:r>
            <a:endParaRPr sz="16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254"/>
              </a:spcBef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templates.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imes New Roman"/>
              <a:cs typeface="Times New Roman"/>
            </a:endParaRPr>
          </a:p>
          <a:p>
            <a:pPr marL="363855" marR="5080" indent="-351155">
              <a:lnSpc>
                <a:spcPct val="113300"/>
              </a:lnSpc>
              <a:spcBef>
                <a:spcPts val="5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Reference architecture to be  published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“real soon</a:t>
            </a:r>
            <a:r>
              <a:rPr sz="16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now”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7750" y="2903220"/>
            <a:ext cx="1467485" cy="399415"/>
          </a:xfrm>
          <a:custGeom>
            <a:avLst/>
            <a:gdLst/>
            <a:ahLst/>
            <a:cxnLst/>
            <a:rect l="l" t="t" r="r" b="b"/>
            <a:pathLst>
              <a:path w="1467485" h="399414">
                <a:moveTo>
                  <a:pt x="0" y="0"/>
                </a:moveTo>
                <a:lnTo>
                  <a:pt x="1467304" y="0"/>
                </a:lnTo>
                <a:lnTo>
                  <a:pt x="1467304" y="399300"/>
                </a:lnTo>
                <a:lnTo>
                  <a:pt x="0" y="399300"/>
                </a:lnTo>
                <a:lnTo>
                  <a:pt x="0" y="0"/>
                </a:lnTo>
                <a:close/>
              </a:path>
            </a:pathLst>
          </a:custGeom>
          <a:solidFill>
            <a:srgbClr val="8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7747" y="2903219"/>
            <a:ext cx="1467485" cy="399415"/>
          </a:xfrm>
          <a:custGeom>
            <a:avLst/>
            <a:gdLst/>
            <a:ahLst/>
            <a:cxnLst/>
            <a:rect l="l" t="t" r="r" b="b"/>
            <a:pathLst>
              <a:path w="1467485" h="399414">
                <a:moveTo>
                  <a:pt x="0" y="0"/>
                </a:moveTo>
                <a:lnTo>
                  <a:pt x="1467297" y="0"/>
                </a:lnTo>
                <a:lnTo>
                  <a:pt x="1467297" y="399299"/>
                </a:lnTo>
                <a:lnTo>
                  <a:pt x="0" y="399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4102" y="2868155"/>
            <a:ext cx="1165860" cy="399415"/>
          </a:xfrm>
          <a:custGeom>
            <a:avLst/>
            <a:gdLst/>
            <a:ahLst/>
            <a:cxnLst/>
            <a:rect l="l" t="t" r="r" b="b"/>
            <a:pathLst>
              <a:path w="1165860" h="399414">
                <a:moveTo>
                  <a:pt x="0" y="0"/>
                </a:moveTo>
                <a:lnTo>
                  <a:pt x="1165796" y="0"/>
                </a:lnTo>
                <a:lnTo>
                  <a:pt x="1165796" y="399300"/>
                </a:lnTo>
                <a:lnTo>
                  <a:pt x="0" y="399300"/>
                </a:lnTo>
                <a:lnTo>
                  <a:pt x="0" y="0"/>
                </a:lnTo>
                <a:close/>
              </a:path>
            </a:pathLst>
          </a:custGeom>
          <a:solidFill>
            <a:srgbClr val="8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64092" y="2868144"/>
            <a:ext cx="1165860" cy="399415"/>
          </a:xfrm>
          <a:custGeom>
            <a:avLst/>
            <a:gdLst/>
            <a:ahLst/>
            <a:cxnLst/>
            <a:rect l="l" t="t" r="r" b="b"/>
            <a:pathLst>
              <a:path w="1165860" h="399414">
                <a:moveTo>
                  <a:pt x="0" y="0"/>
                </a:moveTo>
                <a:lnTo>
                  <a:pt x="1165797" y="0"/>
                </a:lnTo>
                <a:lnTo>
                  <a:pt x="1165797" y="399299"/>
                </a:lnTo>
                <a:lnTo>
                  <a:pt x="0" y="399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4825" y="3362896"/>
            <a:ext cx="1165860" cy="399415"/>
          </a:xfrm>
          <a:custGeom>
            <a:avLst/>
            <a:gdLst/>
            <a:ahLst/>
            <a:cxnLst/>
            <a:rect l="l" t="t" r="r" b="b"/>
            <a:pathLst>
              <a:path w="1165860" h="399414">
                <a:moveTo>
                  <a:pt x="0" y="0"/>
                </a:moveTo>
                <a:lnTo>
                  <a:pt x="1165796" y="0"/>
                </a:lnTo>
                <a:lnTo>
                  <a:pt x="1165796" y="399300"/>
                </a:lnTo>
                <a:lnTo>
                  <a:pt x="0" y="399300"/>
                </a:lnTo>
                <a:lnTo>
                  <a:pt x="0" y="0"/>
                </a:lnTo>
                <a:close/>
              </a:path>
            </a:pathLst>
          </a:custGeom>
          <a:solidFill>
            <a:srgbClr val="8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64816" y="3362893"/>
            <a:ext cx="1165860" cy="399415"/>
          </a:xfrm>
          <a:custGeom>
            <a:avLst/>
            <a:gdLst/>
            <a:ahLst/>
            <a:cxnLst/>
            <a:rect l="l" t="t" r="r" b="b"/>
            <a:pathLst>
              <a:path w="1165860" h="399414">
                <a:moveTo>
                  <a:pt x="0" y="0"/>
                </a:moveTo>
                <a:lnTo>
                  <a:pt x="1165797" y="0"/>
                </a:lnTo>
                <a:lnTo>
                  <a:pt x="1165797" y="399299"/>
                </a:lnTo>
                <a:lnTo>
                  <a:pt x="0" y="3992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63381"/>
            <a:ext cx="5296103" cy="3473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502805"/>
            <a:ext cx="5674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 err="1"/>
              <a:t>OpenShift</a:t>
            </a:r>
            <a:r>
              <a:rPr sz="3000" spc="-5" dirty="0"/>
              <a:t> on OpenStack </a:t>
            </a:r>
            <a:r>
              <a:rPr sz="3000" dirty="0"/>
              <a:t>-</a:t>
            </a:r>
            <a:r>
              <a:rPr sz="3000" spc="-90" dirty="0"/>
              <a:t> </a:t>
            </a:r>
            <a:r>
              <a:rPr sz="3000" spc="-5" dirty="0"/>
              <a:t>Future</a:t>
            </a:r>
            <a:endParaRPr sz="3000" dirty="0"/>
          </a:p>
        </p:txBody>
      </p:sp>
      <p:sp>
        <p:nvSpPr>
          <p:cNvPr id="4" name="object 4"/>
          <p:cNvSpPr txBox="1"/>
          <p:nvPr/>
        </p:nvSpPr>
        <p:spPr>
          <a:xfrm>
            <a:off x="5932224" y="1204188"/>
            <a:ext cx="2803525" cy="168275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355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Load Balancing</a:t>
            </a: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via</a:t>
            </a:r>
            <a:endParaRPr sz="1600">
              <a:latin typeface="Arial"/>
              <a:cs typeface="Arial"/>
            </a:endParaRPr>
          </a:p>
          <a:p>
            <a:pPr marL="363855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595959"/>
                </a:solidFill>
                <a:latin typeface="Arial"/>
                <a:cs typeface="Arial"/>
              </a:rPr>
              <a:t>Octavia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(LBaaS</a:t>
            </a:r>
            <a:r>
              <a:rPr sz="16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V2)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254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DNS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via</a:t>
            </a:r>
            <a:r>
              <a:rPr sz="16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95959"/>
                </a:solidFill>
                <a:latin typeface="Arial"/>
                <a:cs typeface="Arial"/>
              </a:rPr>
              <a:t>Designate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254"/>
              </a:spcBef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File Storage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via</a:t>
            </a: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95959"/>
                </a:solidFill>
                <a:latin typeface="Arial"/>
                <a:cs typeface="Arial"/>
              </a:rPr>
              <a:t>Manila</a:t>
            </a:r>
            <a:endParaRPr sz="1600">
              <a:latin typeface="Arial"/>
              <a:cs typeface="Arial"/>
            </a:endParaRPr>
          </a:p>
          <a:p>
            <a:pPr marL="363855" marR="5080" indent="-351155">
              <a:lnSpc>
                <a:spcPct val="113300"/>
              </a:lnSpc>
              <a:buChar char="●"/>
              <a:tabLst>
                <a:tab pos="363855" algn="l"/>
                <a:tab pos="36449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Re-validate architecture on  bare-metal using</a:t>
            </a:r>
            <a:r>
              <a:rPr sz="16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95959"/>
                </a:solidFill>
                <a:latin typeface="Arial"/>
                <a:cs typeface="Arial"/>
              </a:rPr>
              <a:t>Ironic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249" y="1633448"/>
            <a:ext cx="3678554" cy="2625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6395">
              <a:lnSpc>
                <a:spcPct val="114599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Automatically build and  deploy container workloads in  the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  <a:p>
            <a:pPr marL="379095" marR="1209675" indent="-366395">
              <a:lnSpc>
                <a:spcPct val="114599"/>
              </a:lnSpc>
              <a:spcBef>
                <a:spcPts val="157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Superior</a:t>
            </a:r>
            <a:r>
              <a:rPr sz="1800" b="1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developer  experience</a:t>
            </a:r>
            <a:endParaRPr sz="1800">
              <a:latin typeface="Arial"/>
              <a:cs typeface="Arial"/>
            </a:endParaRPr>
          </a:p>
          <a:p>
            <a:pPr marL="379095" marR="1273810" indent="-366395">
              <a:lnSpc>
                <a:spcPct val="114599"/>
              </a:lnSpc>
              <a:spcBef>
                <a:spcPts val="157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Built-in</a:t>
            </a:r>
            <a:r>
              <a:rPr sz="1800" b="1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operations  management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6925" y="4788128"/>
            <a:ext cx="332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" dirty="0" err="1">
                <a:solidFill>
                  <a:srgbClr val="595959"/>
                </a:solidFill>
                <a:latin typeface="Arial"/>
                <a:cs typeface="Arial"/>
              </a:rPr>
              <a:t>OpenShift</a:t>
            </a:r>
            <a:r>
              <a:rPr sz="1400" i="1" spc="-5" dirty="0">
                <a:solidFill>
                  <a:srgbClr val="595959"/>
                </a:solidFill>
                <a:latin typeface="Arial"/>
                <a:cs typeface="Arial"/>
              </a:rPr>
              <a:t> Online DevPreview</a:t>
            </a:r>
            <a:r>
              <a:rPr sz="1400" i="1" spc="-1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595959"/>
                </a:solidFill>
                <a:latin typeface="Arial"/>
                <a:cs typeface="Arial"/>
              </a:rPr>
              <a:t>available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7124" y="701102"/>
            <a:ext cx="48107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Arial"/>
                <a:cs typeface="Arial"/>
              </a:rPr>
              <a:t>Public </a:t>
            </a:r>
            <a:r>
              <a:rPr sz="1700" dirty="0">
                <a:latin typeface="Arial"/>
                <a:cs typeface="Arial"/>
              </a:rPr>
              <a:t>cloud-based, </a:t>
            </a:r>
            <a:r>
              <a:rPr sz="1700" spc="-5" dirty="0">
                <a:latin typeface="Arial"/>
                <a:cs typeface="Arial"/>
              </a:rPr>
              <a:t>multitenant container</a:t>
            </a:r>
            <a:r>
              <a:rPr sz="1700" spc="-6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platform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2474" y="1613611"/>
            <a:ext cx="3765219" cy="2068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7124" y="171647"/>
            <a:ext cx="6581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 err="1"/>
              <a:t>OpenShift</a:t>
            </a:r>
            <a:r>
              <a:rPr spc="-5" dirty="0"/>
              <a:t> Online </a:t>
            </a:r>
            <a:r>
              <a:rPr dirty="0"/>
              <a:t>- </a:t>
            </a:r>
            <a:r>
              <a:rPr spc="-5" dirty="0"/>
              <a:t>“The Next</a:t>
            </a:r>
            <a:r>
              <a:rPr spc="-90" dirty="0"/>
              <a:t> </a:t>
            </a:r>
            <a:r>
              <a:rPr spc="-5" dirty="0"/>
              <a:t>Generation”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743" y="1427543"/>
            <a:ext cx="4370070" cy="210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5080" indent="-381635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25" dirty="0">
                <a:latin typeface="Arial"/>
                <a:cs typeface="Arial"/>
              </a:rPr>
              <a:t>Shift </a:t>
            </a:r>
            <a:r>
              <a:rPr sz="2000" spc="-5" dirty="0">
                <a:latin typeface="Arial"/>
                <a:cs typeface="Arial"/>
              </a:rPr>
              <a:t>from </a:t>
            </a:r>
            <a:r>
              <a:rPr sz="2000" dirty="0">
                <a:latin typeface="Arial"/>
                <a:cs typeface="Arial"/>
              </a:rPr>
              <a:t>monolithic </a:t>
            </a:r>
            <a:r>
              <a:rPr sz="2000" spc="-10" dirty="0">
                <a:latin typeface="Arial"/>
                <a:cs typeface="Arial"/>
              </a:rPr>
              <a:t>applications</a:t>
            </a:r>
            <a:r>
              <a:rPr sz="2000" spc="-130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to  </a:t>
            </a:r>
            <a:r>
              <a:rPr sz="2000" spc="-15" dirty="0">
                <a:latin typeface="Arial"/>
                <a:cs typeface="Arial"/>
              </a:rPr>
              <a:t>microservices</a:t>
            </a:r>
            <a:endParaRPr sz="2000">
              <a:latin typeface="Arial"/>
              <a:cs typeface="Arial"/>
            </a:endParaRPr>
          </a:p>
          <a:p>
            <a:pPr marL="394335" marR="327025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dirty="0">
                <a:latin typeface="Arial"/>
                <a:cs typeface="Arial"/>
              </a:rPr>
              <a:t>Independently </a:t>
            </a:r>
            <a:r>
              <a:rPr sz="2000" spc="5" dirty="0">
                <a:latin typeface="Arial"/>
                <a:cs typeface="Arial"/>
              </a:rPr>
              <a:t>deployable </a:t>
            </a:r>
            <a:r>
              <a:rPr sz="2000" spc="-15" dirty="0">
                <a:latin typeface="Arial"/>
                <a:cs typeface="Arial"/>
              </a:rPr>
              <a:t>and  </a:t>
            </a:r>
            <a:r>
              <a:rPr sz="2000" spc="-10" dirty="0">
                <a:latin typeface="Arial"/>
                <a:cs typeface="Arial"/>
              </a:rPr>
              <a:t>updatable, </a:t>
            </a:r>
            <a:r>
              <a:rPr sz="2000" spc="5" dirty="0">
                <a:latin typeface="Arial"/>
                <a:cs typeface="Arial"/>
              </a:rPr>
              <a:t>limited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dependencies</a:t>
            </a:r>
            <a:endParaRPr sz="2000">
              <a:latin typeface="Arial"/>
              <a:cs typeface="Arial"/>
            </a:endParaRPr>
          </a:p>
          <a:p>
            <a:pPr marL="394335" marR="138430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Arial"/>
                <a:cs typeface="Arial"/>
              </a:rPr>
              <a:t>Optimized </a:t>
            </a:r>
            <a:r>
              <a:rPr sz="2000" spc="10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agility </a:t>
            </a:r>
            <a:r>
              <a:rPr sz="2000" spc="-55" dirty="0">
                <a:latin typeface="Arial"/>
                <a:cs typeface="Arial"/>
              </a:rPr>
              <a:t>&amp;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accelerated  </a:t>
            </a:r>
            <a:r>
              <a:rPr sz="2000" dirty="0">
                <a:latin typeface="Arial"/>
                <a:cs typeface="Arial"/>
              </a:rPr>
              <a:t>time </a:t>
            </a:r>
            <a:r>
              <a:rPr sz="2000" spc="30" dirty="0">
                <a:latin typeface="Arial"/>
                <a:cs typeface="Arial"/>
              </a:rPr>
              <a:t>to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market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2250" y="864100"/>
            <a:ext cx="2069504" cy="3820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4898" y="4836764"/>
            <a:ext cx="965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7124" y="171647"/>
            <a:ext cx="3768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Application</a:t>
            </a:r>
            <a:r>
              <a:rPr spc="-105" dirty="0"/>
              <a:t> </a:t>
            </a:r>
            <a:r>
              <a:rPr dirty="0"/>
              <a:t>Architecture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9675" y="366563"/>
            <a:ext cx="72510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 err="1">
                <a:latin typeface="Arial"/>
                <a:cs typeface="Arial"/>
              </a:rPr>
              <a:t>OpenShift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- </a:t>
            </a:r>
            <a:r>
              <a:rPr b="1" spc="-5" dirty="0">
                <a:latin typeface="Arial"/>
                <a:cs typeface="Arial"/>
              </a:rPr>
              <a:t>Use Case Based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Segmentation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0072" y="1042118"/>
            <a:ext cx="215138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Arial"/>
                <a:cs typeface="Arial"/>
              </a:rPr>
              <a:t>ON-PREMISE</a:t>
            </a:r>
            <a:endParaRPr sz="18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565"/>
              </a:spcBef>
            </a:pPr>
            <a:r>
              <a:rPr sz="1500" spc="-55" dirty="0">
                <a:solidFill>
                  <a:srgbClr val="990000"/>
                </a:solidFill>
                <a:latin typeface="Arial"/>
                <a:cs typeface="Arial"/>
              </a:rPr>
              <a:t>[</a:t>
            </a:r>
            <a:r>
              <a:rPr sz="1500" b="1" spc="-55" dirty="0">
                <a:solidFill>
                  <a:srgbClr val="990000"/>
                </a:solidFill>
                <a:latin typeface="Arial"/>
                <a:cs typeface="Arial"/>
              </a:rPr>
              <a:t>NEW</a:t>
            </a:r>
            <a:r>
              <a:rPr sz="1500" spc="-55" dirty="0">
                <a:solidFill>
                  <a:srgbClr val="990000"/>
                </a:solidFill>
                <a:latin typeface="Arial"/>
                <a:cs typeface="Arial"/>
              </a:rPr>
              <a:t>] </a:t>
            </a:r>
            <a:r>
              <a:rPr sz="1500" spc="-45" dirty="0">
                <a:latin typeface="Arial"/>
                <a:cs typeface="Arial"/>
              </a:rPr>
              <a:t>Red</a:t>
            </a:r>
            <a:r>
              <a:rPr sz="1500" spc="-50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Hat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10" dirty="0" err="1">
                <a:latin typeface="Arial"/>
                <a:cs typeface="Arial"/>
              </a:rPr>
              <a:t>OpenShift</a:t>
            </a:r>
            <a:r>
              <a:rPr sz="1500" spc="-10" dirty="0">
                <a:latin typeface="Arial"/>
                <a:cs typeface="Arial"/>
              </a:rPr>
              <a:t>  Container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Local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4671" y="1042118"/>
            <a:ext cx="2659380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100"/>
              </a:spcBef>
            </a:pPr>
            <a:r>
              <a:rPr sz="1800" b="1" spc="-70" dirty="0">
                <a:latin typeface="Arial"/>
                <a:cs typeface="Arial"/>
              </a:rPr>
              <a:t>PUBLIC</a:t>
            </a:r>
            <a:r>
              <a:rPr sz="1800" b="1" spc="-50" dirty="0">
                <a:latin typeface="Arial"/>
                <a:cs typeface="Arial"/>
              </a:rPr>
              <a:t> CLOUD</a:t>
            </a:r>
            <a:endParaRPr sz="1800" dirty="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565"/>
              </a:spcBef>
            </a:pPr>
            <a:r>
              <a:rPr sz="1500" spc="-55" dirty="0">
                <a:solidFill>
                  <a:srgbClr val="990000"/>
                </a:solidFill>
                <a:latin typeface="Arial"/>
                <a:cs typeface="Arial"/>
              </a:rPr>
              <a:t>[</a:t>
            </a:r>
            <a:r>
              <a:rPr sz="1500" b="1" spc="-55" dirty="0">
                <a:solidFill>
                  <a:srgbClr val="990000"/>
                </a:solidFill>
                <a:latin typeface="Arial"/>
                <a:cs typeface="Arial"/>
              </a:rPr>
              <a:t>NEXT-GEN</a:t>
            </a:r>
            <a:r>
              <a:rPr sz="1500" spc="-55" dirty="0">
                <a:solidFill>
                  <a:srgbClr val="990000"/>
                </a:solidFill>
                <a:latin typeface="Arial"/>
                <a:cs typeface="Arial"/>
              </a:rPr>
              <a:t>] </a:t>
            </a:r>
            <a:r>
              <a:rPr sz="1500" spc="-45" dirty="0">
                <a:latin typeface="Arial"/>
                <a:cs typeface="Arial"/>
              </a:rPr>
              <a:t>Red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Hat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 err="1">
                <a:latin typeface="Arial"/>
                <a:cs typeface="Arial"/>
              </a:rPr>
              <a:t>OpenShift</a:t>
            </a:r>
            <a:r>
              <a:rPr sz="1500" spc="-10" dirty="0">
                <a:latin typeface="Arial"/>
                <a:cs typeface="Arial"/>
              </a:rPr>
              <a:t> </a:t>
            </a:r>
            <a:r>
              <a:rPr sz="1500" spc="1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Online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0072" y="2323391"/>
            <a:ext cx="21513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 marR="5080" indent="-444500">
              <a:lnSpc>
                <a:spcPct val="100000"/>
              </a:lnSpc>
              <a:spcBef>
                <a:spcPts val="100"/>
              </a:spcBef>
            </a:pPr>
            <a:r>
              <a:rPr sz="1500" spc="-55" dirty="0">
                <a:solidFill>
                  <a:srgbClr val="990000"/>
                </a:solidFill>
                <a:latin typeface="Arial"/>
                <a:cs typeface="Arial"/>
              </a:rPr>
              <a:t>[</a:t>
            </a:r>
            <a:r>
              <a:rPr sz="1500" b="1" spc="-55" dirty="0">
                <a:solidFill>
                  <a:srgbClr val="990000"/>
                </a:solidFill>
                <a:latin typeface="Arial"/>
                <a:cs typeface="Arial"/>
              </a:rPr>
              <a:t>NEW</a:t>
            </a:r>
            <a:r>
              <a:rPr sz="1500" spc="-55" dirty="0">
                <a:solidFill>
                  <a:srgbClr val="990000"/>
                </a:solidFill>
                <a:latin typeface="Arial"/>
                <a:cs typeface="Arial"/>
              </a:rPr>
              <a:t>] </a:t>
            </a:r>
            <a:r>
              <a:rPr sz="1500" spc="-45" dirty="0">
                <a:latin typeface="Arial"/>
                <a:cs typeface="Arial"/>
              </a:rPr>
              <a:t>Red </a:t>
            </a:r>
            <a:r>
              <a:rPr sz="1500" spc="-15" dirty="0">
                <a:latin typeface="Arial"/>
                <a:cs typeface="Arial"/>
              </a:rPr>
              <a:t>Hat</a:t>
            </a:r>
            <a:r>
              <a:rPr sz="1500" spc="-55" dirty="0">
                <a:latin typeface="Arial"/>
                <a:cs typeface="Arial"/>
              </a:rPr>
              <a:t> </a:t>
            </a:r>
            <a:r>
              <a:rPr sz="1500" spc="-10" dirty="0" err="1">
                <a:latin typeface="Arial"/>
                <a:cs typeface="Arial"/>
              </a:rPr>
              <a:t>OpenShift</a:t>
            </a:r>
            <a:r>
              <a:rPr sz="1500" spc="-10" dirty="0">
                <a:latin typeface="Arial"/>
                <a:cs typeface="Arial"/>
              </a:rPr>
              <a:t>  Container</a:t>
            </a:r>
            <a:r>
              <a:rPr sz="1500" spc="-40" dirty="0">
                <a:latin typeface="Arial"/>
                <a:cs typeface="Arial"/>
              </a:rPr>
              <a:t> Lab*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81690" y="2323391"/>
            <a:ext cx="1584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5080" indent="-349885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latin typeface="Arial"/>
                <a:cs typeface="Arial"/>
              </a:rPr>
              <a:t>Red </a:t>
            </a:r>
            <a:r>
              <a:rPr sz="1500" spc="-15" dirty="0">
                <a:latin typeface="Arial"/>
                <a:cs typeface="Arial"/>
              </a:rPr>
              <a:t>Hat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10" dirty="0" err="1">
                <a:latin typeface="Arial"/>
                <a:cs typeface="Arial"/>
              </a:rPr>
              <a:t>OpenShift</a:t>
            </a:r>
            <a:r>
              <a:rPr sz="1500" spc="-10" dirty="0">
                <a:latin typeface="Arial"/>
                <a:cs typeface="Arial"/>
              </a:rPr>
              <a:t>  </a:t>
            </a:r>
            <a:r>
              <a:rPr sz="1500" dirty="0">
                <a:latin typeface="Arial"/>
                <a:cs typeface="Arial"/>
              </a:rPr>
              <a:t>Dedicated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34130" y="3107197"/>
            <a:ext cx="2743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0705" marR="5080" indent="-548640">
              <a:lnSpc>
                <a:spcPct val="100000"/>
              </a:lnSpc>
              <a:spcBef>
                <a:spcPts val="100"/>
              </a:spcBef>
            </a:pPr>
            <a:r>
              <a:rPr sz="1500" spc="-55" dirty="0">
                <a:solidFill>
                  <a:srgbClr val="990000"/>
                </a:solidFill>
                <a:latin typeface="Arial"/>
                <a:cs typeface="Arial"/>
              </a:rPr>
              <a:t>[</a:t>
            </a:r>
            <a:r>
              <a:rPr sz="1500" b="1" spc="-55" dirty="0">
                <a:solidFill>
                  <a:srgbClr val="990000"/>
                </a:solidFill>
                <a:latin typeface="Arial"/>
                <a:cs typeface="Arial"/>
              </a:rPr>
              <a:t>NEW </a:t>
            </a:r>
            <a:r>
              <a:rPr sz="1500" b="1" spc="-40" dirty="0">
                <a:solidFill>
                  <a:srgbClr val="990000"/>
                </a:solidFill>
                <a:latin typeface="Arial"/>
                <a:cs typeface="Arial"/>
              </a:rPr>
              <a:t>NAME</a:t>
            </a:r>
            <a:r>
              <a:rPr sz="1500" spc="-40" dirty="0">
                <a:solidFill>
                  <a:srgbClr val="990000"/>
                </a:solidFill>
                <a:latin typeface="Arial"/>
                <a:cs typeface="Arial"/>
              </a:rPr>
              <a:t>] </a:t>
            </a:r>
            <a:r>
              <a:rPr sz="1500" spc="-45" dirty="0">
                <a:latin typeface="Arial"/>
                <a:cs typeface="Arial"/>
              </a:rPr>
              <a:t>Red </a:t>
            </a:r>
            <a:r>
              <a:rPr sz="1500" spc="-15" dirty="0">
                <a:latin typeface="Arial"/>
                <a:cs typeface="Arial"/>
              </a:rPr>
              <a:t>Hat</a:t>
            </a:r>
            <a:r>
              <a:rPr sz="1500" spc="-45" dirty="0">
                <a:latin typeface="Arial"/>
                <a:cs typeface="Arial"/>
              </a:rPr>
              <a:t> </a:t>
            </a:r>
            <a:r>
              <a:rPr sz="1500" spc="-10" dirty="0" err="1">
                <a:latin typeface="Arial"/>
                <a:cs typeface="Arial"/>
              </a:rPr>
              <a:t>OpenShift</a:t>
            </a:r>
            <a:r>
              <a:rPr sz="1500" spc="-10" dirty="0">
                <a:latin typeface="Arial"/>
                <a:cs typeface="Arial"/>
              </a:rPr>
              <a:t>  Container</a:t>
            </a:r>
            <a:r>
              <a:rPr sz="1500" spc="-4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Platform*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81690" y="3107197"/>
            <a:ext cx="1584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5080" indent="-349885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latin typeface="Arial"/>
                <a:cs typeface="Arial"/>
              </a:rPr>
              <a:t>Red </a:t>
            </a:r>
            <a:r>
              <a:rPr sz="1500" spc="-15" dirty="0">
                <a:latin typeface="Arial"/>
                <a:cs typeface="Arial"/>
              </a:rPr>
              <a:t>Hat</a:t>
            </a:r>
            <a:r>
              <a:rPr sz="1500" spc="-100" dirty="0">
                <a:latin typeface="Arial"/>
                <a:cs typeface="Arial"/>
              </a:rPr>
              <a:t> </a:t>
            </a:r>
            <a:r>
              <a:rPr sz="1500" spc="-10" dirty="0" err="1">
                <a:latin typeface="Arial"/>
                <a:cs typeface="Arial"/>
              </a:rPr>
              <a:t>OpenShift</a:t>
            </a:r>
            <a:r>
              <a:rPr sz="1500" spc="-10" dirty="0">
                <a:latin typeface="Arial"/>
                <a:cs typeface="Arial"/>
              </a:rPr>
              <a:t>  </a:t>
            </a:r>
            <a:r>
              <a:rPr sz="1500" dirty="0">
                <a:latin typeface="Arial"/>
                <a:cs typeface="Arial"/>
              </a:rPr>
              <a:t>Dedicated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09575" y="3915501"/>
            <a:ext cx="992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latin typeface="Arial"/>
                <a:cs typeface="Arial"/>
              </a:rPr>
              <a:t>Red </a:t>
            </a:r>
            <a:r>
              <a:rPr sz="1500" spc="-15" dirty="0">
                <a:latin typeface="Arial"/>
                <a:cs typeface="Arial"/>
              </a:rPr>
              <a:t>Hat  </a:t>
            </a:r>
            <a:r>
              <a:rPr sz="1500" spc="-5" dirty="0">
                <a:latin typeface="Arial"/>
                <a:cs typeface="Arial"/>
              </a:rPr>
              <a:t>Cloud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-20" dirty="0">
                <a:latin typeface="Arial"/>
                <a:cs typeface="Arial"/>
              </a:rPr>
              <a:t>Suite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3214" y="3692461"/>
            <a:ext cx="2157095" cy="933450"/>
          </a:xfrm>
          <a:custGeom>
            <a:avLst/>
            <a:gdLst/>
            <a:ahLst/>
            <a:cxnLst/>
            <a:rect l="l" t="t" r="r" b="b"/>
            <a:pathLst>
              <a:path w="2157095" h="933450">
                <a:moveTo>
                  <a:pt x="2156696" y="0"/>
                </a:moveTo>
                <a:lnTo>
                  <a:pt x="0" y="0"/>
                </a:lnTo>
                <a:lnTo>
                  <a:pt x="0" y="765823"/>
                </a:lnTo>
                <a:lnTo>
                  <a:pt x="1078351" y="933295"/>
                </a:lnTo>
                <a:lnTo>
                  <a:pt x="2156696" y="765823"/>
                </a:lnTo>
                <a:lnTo>
                  <a:pt x="2156696" y="0"/>
                </a:lnTo>
                <a:close/>
              </a:path>
            </a:pathLst>
          </a:custGeom>
          <a:solidFill>
            <a:srgbClr val="00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214" y="3692442"/>
            <a:ext cx="2157095" cy="933450"/>
          </a:xfrm>
          <a:custGeom>
            <a:avLst/>
            <a:gdLst/>
            <a:ahLst/>
            <a:cxnLst/>
            <a:rect l="l" t="t" r="r" b="b"/>
            <a:pathLst>
              <a:path w="2157095" h="933450">
                <a:moveTo>
                  <a:pt x="2156705" y="0"/>
                </a:moveTo>
                <a:lnTo>
                  <a:pt x="2156705" y="765823"/>
                </a:lnTo>
                <a:lnTo>
                  <a:pt x="1078347" y="933298"/>
                </a:lnTo>
                <a:lnTo>
                  <a:pt x="0" y="765823"/>
                </a:lnTo>
                <a:lnTo>
                  <a:pt x="0" y="0"/>
                </a:lnTo>
                <a:lnTo>
                  <a:pt x="2156705" y="0"/>
                </a:lnTo>
                <a:close/>
              </a:path>
            </a:pathLst>
          </a:custGeom>
          <a:ln w="36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69794" y="2164278"/>
            <a:ext cx="5474970" cy="0"/>
          </a:xfrm>
          <a:custGeom>
            <a:avLst/>
            <a:gdLst/>
            <a:ahLst/>
            <a:cxnLst/>
            <a:rect l="l" t="t" r="r" b="b"/>
            <a:pathLst>
              <a:path w="5474970">
                <a:moveTo>
                  <a:pt x="0" y="0"/>
                </a:moveTo>
                <a:lnTo>
                  <a:pt x="5474388" y="0"/>
                </a:lnTo>
              </a:path>
            </a:pathLst>
          </a:custGeom>
          <a:ln w="9524">
            <a:solidFill>
              <a:srgbClr val="CDCD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9794" y="2923594"/>
            <a:ext cx="5474970" cy="0"/>
          </a:xfrm>
          <a:custGeom>
            <a:avLst/>
            <a:gdLst/>
            <a:ahLst/>
            <a:cxnLst/>
            <a:rect l="l" t="t" r="r" b="b"/>
            <a:pathLst>
              <a:path w="5474970">
                <a:moveTo>
                  <a:pt x="0" y="0"/>
                </a:moveTo>
                <a:lnTo>
                  <a:pt x="5474388" y="0"/>
                </a:lnTo>
              </a:path>
            </a:pathLst>
          </a:custGeom>
          <a:ln w="9524">
            <a:solidFill>
              <a:srgbClr val="CDCD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69794" y="3731892"/>
            <a:ext cx="5474970" cy="0"/>
          </a:xfrm>
          <a:custGeom>
            <a:avLst/>
            <a:gdLst/>
            <a:ahLst/>
            <a:cxnLst/>
            <a:rect l="l" t="t" r="r" b="b"/>
            <a:pathLst>
              <a:path w="5474970">
                <a:moveTo>
                  <a:pt x="0" y="0"/>
                </a:moveTo>
                <a:lnTo>
                  <a:pt x="5474388" y="0"/>
                </a:lnTo>
              </a:path>
            </a:pathLst>
          </a:custGeom>
          <a:ln w="9524">
            <a:solidFill>
              <a:srgbClr val="CDCD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1113" y="1412562"/>
            <a:ext cx="0" cy="3067050"/>
          </a:xfrm>
          <a:custGeom>
            <a:avLst/>
            <a:gdLst/>
            <a:ahLst/>
            <a:cxnLst/>
            <a:rect l="l" t="t" r="r" b="b"/>
            <a:pathLst>
              <a:path h="3067050">
                <a:moveTo>
                  <a:pt x="0" y="0"/>
                </a:moveTo>
                <a:lnTo>
                  <a:pt x="0" y="3066878"/>
                </a:lnTo>
              </a:path>
            </a:pathLst>
          </a:custGeom>
          <a:ln w="9524">
            <a:solidFill>
              <a:srgbClr val="CDCDC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3214" y="2925305"/>
            <a:ext cx="2157095" cy="933450"/>
          </a:xfrm>
          <a:custGeom>
            <a:avLst/>
            <a:gdLst/>
            <a:ahLst/>
            <a:cxnLst/>
            <a:rect l="l" t="t" r="r" b="b"/>
            <a:pathLst>
              <a:path w="2157095" h="933450">
                <a:moveTo>
                  <a:pt x="2156696" y="0"/>
                </a:moveTo>
                <a:lnTo>
                  <a:pt x="0" y="0"/>
                </a:lnTo>
                <a:lnTo>
                  <a:pt x="0" y="765835"/>
                </a:lnTo>
                <a:lnTo>
                  <a:pt x="1078351" y="933297"/>
                </a:lnTo>
                <a:lnTo>
                  <a:pt x="2156696" y="765835"/>
                </a:lnTo>
                <a:lnTo>
                  <a:pt x="2156696" y="0"/>
                </a:lnTo>
                <a:close/>
              </a:path>
            </a:pathLst>
          </a:custGeom>
          <a:solidFill>
            <a:srgbClr val="1C4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3214" y="2925294"/>
            <a:ext cx="2157095" cy="933450"/>
          </a:xfrm>
          <a:custGeom>
            <a:avLst/>
            <a:gdLst/>
            <a:ahLst/>
            <a:cxnLst/>
            <a:rect l="l" t="t" r="r" b="b"/>
            <a:pathLst>
              <a:path w="2157095" h="933450">
                <a:moveTo>
                  <a:pt x="2156705" y="0"/>
                </a:moveTo>
                <a:lnTo>
                  <a:pt x="2156705" y="765848"/>
                </a:lnTo>
                <a:lnTo>
                  <a:pt x="1078347" y="933298"/>
                </a:lnTo>
                <a:lnTo>
                  <a:pt x="0" y="765848"/>
                </a:lnTo>
                <a:lnTo>
                  <a:pt x="0" y="0"/>
                </a:lnTo>
                <a:lnTo>
                  <a:pt x="2156705" y="0"/>
                </a:lnTo>
                <a:close/>
              </a:path>
            </a:pathLst>
          </a:custGeom>
          <a:ln w="36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3214" y="2156929"/>
            <a:ext cx="2157095" cy="933450"/>
          </a:xfrm>
          <a:custGeom>
            <a:avLst/>
            <a:gdLst/>
            <a:ahLst/>
            <a:cxnLst/>
            <a:rect l="l" t="t" r="r" b="b"/>
            <a:pathLst>
              <a:path w="2157095" h="933450">
                <a:moveTo>
                  <a:pt x="2156696" y="0"/>
                </a:moveTo>
                <a:lnTo>
                  <a:pt x="0" y="0"/>
                </a:lnTo>
                <a:lnTo>
                  <a:pt x="0" y="765835"/>
                </a:lnTo>
                <a:lnTo>
                  <a:pt x="1078351" y="933310"/>
                </a:lnTo>
                <a:lnTo>
                  <a:pt x="2156696" y="765835"/>
                </a:lnTo>
                <a:lnTo>
                  <a:pt x="2156696" y="0"/>
                </a:lnTo>
                <a:close/>
              </a:path>
            </a:pathLst>
          </a:custGeom>
          <a:solidFill>
            <a:srgbClr val="007A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3214" y="2156930"/>
            <a:ext cx="2157095" cy="933450"/>
          </a:xfrm>
          <a:custGeom>
            <a:avLst/>
            <a:gdLst/>
            <a:ahLst/>
            <a:cxnLst/>
            <a:rect l="l" t="t" r="r" b="b"/>
            <a:pathLst>
              <a:path w="2157095" h="933450">
                <a:moveTo>
                  <a:pt x="2156705" y="0"/>
                </a:moveTo>
                <a:lnTo>
                  <a:pt x="2156705" y="765838"/>
                </a:lnTo>
                <a:lnTo>
                  <a:pt x="1078347" y="933288"/>
                </a:lnTo>
                <a:lnTo>
                  <a:pt x="0" y="765838"/>
                </a:lnTo>
                <a:lnTo>
                  <a:pt x="0" y="0"/>
                </a:lnTo>
                <a:lnTo>
                  <a:pt x="2156705" y="0"/>
                </a:lnTo>
                <a:close/>
              </a:path>
            </a:pathLst>
          </a:custGeom>
          <a:ln w="36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3214" y="1389049"/>
            <a:ext cx="2157095" cy="933450"/>
          </a:xfrm>
          <a:custGeom>
            <a:avLst/>
            <a:gdLst/>
            <a:ahLst/>
            <a:cxnLst/>
            <a:rect l="l" t="t" r="r" b="b"/>
            <a:pathLst>
              <a:path w="2157095" h="933450">
                <a:moveTo>
                  <a:pt x="2156696" y="0"/>
                </a:moveTo>
                <a:lnTo>
                  <a:pt x="0" y="0"/>
                </a:lnTo>
                <a:lnTo>
                  <a:pt x="0" y="765835"/>
                </a:lnTo>
                <a:lnTo>
                  <a:pt x="1078351" y="933297"/>
                </a:lnTo>
                <a:lnTo>
                  <a:pt x="2156696" y="765835"/>
                </a:lnTo>
                <a:lnTo>
                  <a:pt x="2156696" y="0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3214" y="1389047"/>
            <a:ext cx="2157095" cy="933450"/>
          </a:xfrm>
          <a:custGeom>
            <a:avLst/>
            <a:gdLst/>
            <a:ahLst/>
            <a:cxnLst/>
            <a:rect l="l" t="t" r="r" b="b"/>
            <a:pathLst>
              <a:path w="2157095" h="933450">
                <a:moveTo>
                  <a:pt x="2156705" y="0"/>
                </a:moveTo>
                <a:lnTo>
                  <a:pt x="2156705" y="765825"/>
                </a:lnTo>
                <a:lnTo>
                  <a:pt x="1078347" y="933298"/>
                </a:lnTo>
                <a:lnTo>
                  <a:pt x="0" y="765825"/>
                </a:lnTo>
                <a:lnTo>
                  <a:pt x="0" y="0"/>
                </a:lnTo>
                <a:lnTo>
                  <a:pt x="2156705" y="0"/>
                </a:lnTo>
                <a:close/>
              </a:path>
            </a:pathLst>
          </a:custGeom>
          <a:ln w="366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79276" y="3274883"/>
            <a:ext cx="76263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Arial"/>
                <a:cs typeface="Arial"/>
              </a:rPr>
              <a:t>COMMIT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9347" y="4034199"/>
            <a:ext cx="11423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80" dirty="0">
                <a:solidFill>
                  <a:srgbClr val="FFFFFF"/>
                </a:solidFill>
                <a:latin typeface="Arial"/>
                <a:cs typeface="Arial"/>
              </a:rPr>
              <a:t>TRANSFORM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8704" y="2515576"/>
            <a:ext cx="7639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60" dirty="0">
                <a:solidFill>
                  <a:srgbClr val="FFFFFF"/>
                </a:solidFill>
                <a:latin typeface="Arial"/>
                <a:cs typeface="Arial"/>
              </a:rPr>
              <a:t>EXPAND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35283" y="1707284"/>
            <a:ext cx="6502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Arial"/>
                <a:cs typeface="Arial"/>
              </a:rPr>
              <a:t>ADOPT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11672" y="4193754"/>
            <a:ext cx="2769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* </a:t>
            </a:r>
            <a:r>
              <a:rPr sz="1200" spc="-5" dirty="0">
                <a:latin typeface="Arial"/>
                <a:cs typeface="Arial"/>
              </a:rPr>
              <a:t>Also available as RHEL Add-On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990000"/>
                </a:solidFill>
                <a:latin typeface="Arial"/>
                <a:cs typeface="Arial"/>
              </a:rPr>
              <a:t>[</a:t>
            </a:r>
            <a:r>
              <a:rPr sz="1200" b="1" spc="-5" dirty="0">
                <a:solidFill>
                  <a:srgbClr val="990000"/>
                </a:solidFill>
                <a:latin typeface="Arial"/>
                <a:cs typeface="Arial"/>
              </a:rPr>
              <a:t>NEW</a:t>
            </a:r>
            <a:r>
              <a:rPr sz="1200" spc="-5" dirty="0">
                <a:solidFill>
                  <a:srgbClr val="990000"/>
                </a:solidFill>
                <a:latin typeface="Arial"/>
                <a:cs typeface="Arial"/>
              </a:rPr>
              <a:t>]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4700" y="129603"/>
            <a:ext cx="3025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 err="1">
                <a:latin typeface="Arial"/>
                <a:cs typeface="Arial"/>
              </a:rPr>
              <a:t>OpenShift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Primed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8949" y="1266787"/>
            <a:ext cx="4128770" cy="327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What is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Arial"/>
                <a:cs typeface="Arial"/>
              </a:rPr>
              <a:t>it?</a:t>
            </a:r>
            <a:endParaRPr sz="1800" dirty="0">
              <a:latin typeface="Arial"/>
              <a:cs typeface="Arial"/>
            </a:endParaRPr>
          </a:p>
          <a:p>
            <a:pPr marL="469900" marR="739140" indent="-351790">
              <a:lnSpc>
                <a:spcPct val="113300"/>
              </a:lnSpc>
              <a:spcBef>
                <a:spcPts val="1639"/>
              </a:spcBef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Technical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readiness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program</a:t>
            </a:r>
            <a:r>
              <a:rPr sz="16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for  </a:t>
            </a:r>
            <a:r>
              <a:rPr sz="1600" spc="-5" dirty="0" err="1">
                <a:solidFill>
                  <a:srgbClr val="595959"/>
                </a:solidFill>
                <a:latin typeface="Arial"/>
                <a:cs typeface="Arial"/>
              </a:rPr>
              <a:t>OpenShift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 ISV</a:t>
            </a:r>
            <a:r>
              <a:rPr sz="16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partners</a:t>
            </a:r>
            <a:endParaRPr sz="1600" dirty="0">
              <a:latin typeface="Arial"/>
              <a:cs typeface="Arial"/>
            </a:endParaRPr>
          </a:p>
          <a:p>
            <a:pPr marL="469900" marR="525145" indent="-351790">
              <a:lnSpc>
                <a:spcPct val="113300"/>
              </a:lnSpc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Applies to any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variant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1600" spc="-5" dirty="0" err="1">
                <a:solidFill>
                  <a:srgbClr val="595959"/>
                </a:solidFill>
                <a:latin typeface="Arial"/>
                <a:cs typeface="Arial"/>
              </a:rPr>
              <a:t>OpenShift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  including</a:t>
            </a:r>
            <a:r>
              <a:rPr sz="16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upstream</a:t>
            </a:r>
            <a:endParaRPr sz="1600" dirty="0">
              <a:latin typeface="Arial"/>
              <a:cs typeface="Arial"/>
            </a:endParaRPr>
          </a:p>
          <a:p>
            <a:pPr marL="469900" marR="5080" indent="-351790">
              <a:lnSpc>
                <a:spcPct val="113300"/>
              </a:lnSpc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Designated logo and awareness through  </a:t>
            </a:r>
            <a:r>
              <a:rPr sz="1600" spc="-5" dirty="0" err="1">
                <a:solidFill>
                  <a:srgbClr val="595959"/>
                </a:solidFill>
                <a:latin typeface="Arial"/>
                <a:cs typeface="Arial"/>
              </a:rPr>
              <a:t>OpenShift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 online</a:t>
            </a:r>
            <a:r>
              <a:rPr sz="16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properties</a:t>
            </a:r>
            <a:endParaRPr sz="1600" dirty="0">
              <a:latin typeface="Arial"/>
              <a:cs typeface="Arial"/>
            </a:endParaRPr>
          </a:p>
          <a:p>
            <a:pPr marL="469900" marR="311150" indent="-351790">
              <a:lnSpc>
                <a:spcPct val="113300"/>
              </a:lnSpc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First step in journey towards Red Hat  corporate level</a:t>
            </a:r>
            <a:r>
              <a:rPr sz="16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certification</a:t>
            </a:r>
            <a:endParaRPr sz="1600" dirty="0">
              <a:latin typeface="Arial"/>
              <a:cs typeface="Arial"/>
            </a:endParaRPr>
          </a:p>
          <a:p>
            <a:pPr marL="469900" marR="304800" indent="-351790">
              <a:lnSpc>
                <a:spcPct val="113300"/>
              </a:lnSpc>
              <a:buChar char="●"/>
              <a:tabLst>
                <a:tab pos="469265" algn="l"/>
                <a:tab pos="469900" algn="l"/>
              </a:tabLst>
            </a:pP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20+ “Primed” Partners </a:t>
            </a:r>
            <a:r>
              <a:rPr sz="1600" dirty="0">
                <a:solidFill>
                  <a:srgbClr val="595959"/>
                </a:solidFill>
                <a:latin typeface="Arial"/>
                <a:cs typeface="Arial"/>
              </a:rPr>
              <a:t>since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program  launched at Red Hat Summit</a:t>
            </a:r>
            <a:r>
              <a:rPr sz="16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595959"/>
                </a:solidFill>
                <a:latin typeface="Arial"/>
                <a:cs typeface="Arial"/>
              </a:rPr>
              <a:t>2016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0476" y="70802"/>
            <a:ext cx="2451900" cy="745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7851" y="1017244"/>
            <a:ext cx="3523475" cy="3665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3086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Host Level</a:t>
            </a:r>
            <a:r>
              <a:rPr spc="-90" dirty="0"/>
              <a:t> </a:t>
            </a:r>
            <a:r>
              <a:rPr spc="-5" dirty="0"/>
              <a:t>Security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5059" y="913701"/>
            <a:ext cx="6081395" cy="378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indent="-304165">
              <a:lnSpc>
                <a:spcPct val="100000"/>
              </a:lnSpc>
              <a:spcBef>
                <a:spcPts val="100"/>
              </a:spcBef>
              <a:buChar char="•"/>
              <a:tabLst>
                <a:tab pos="316865" algn="l"/>
                <a:tab pos="317500" algn="l"/>
              </a:tabLst>
            </a:pPr>
            <a:r>
              <a:rPr sz="2000" spc="-5" dirty="0">
                <a:latin typeface="Arial"/>
                <a:cs typeface="Arial"/>
              </a:rPr>
              <a:t>Namespaces</a:t>
            </a:r>
            <a:endParaRPr sz="2000">
              <a:latin typeface="Arial"/>
              <a:cs typeface="Arial"/>
            </a:endParaRPr>
          </a:p>
          <a:p>
            <a:pPr marL="799465" lvl="1" indent="-139700">
              <a:lnSpc>
                <a:spcPct val="100000"/>
              </a:lnSpc>
              <a:spcBef>
                <a:spcPts val="5"/>
              </a:spcBef>
              <a:buChar char="-"/>
              <a:tabLst>
                <a:tab pos="800100" algn="l"/>
              </a:tabLst>
            </a:pPr>
            <a:r>
              <a:rPr sz="1800" spc="-5" dirty="0">
                <a:latin typeface="Arial"/>
                <a:cs typeface="Arial"/>
              </a:rPr>
              <a:t>Mount, PID, IPC, UTS, Network,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0"/>
              </a:spcBef>
              <a:buChar char="•"/>
              <a:tabLst>
                <a:tab pos="316865" algn="l"/>
                <a:tab pos="317500" algn="l"/>
              </a:tabLst>
            </a:pPr>
            <a:r>
              <a:rPr sz="2000" spc="-5" dirty="0">
                <a:latin typeface="Arial"/>
                <a:cs typeface="Arial"/>
              </a:rPr>
              <a:t>Cgroups</a:t>
            </a:r>
            <a:endParaRPr sz="2000">
              <a:latin typeface="Arial"/>
              <a:cs typeface="Arial"/>
            </a:endParaRPr>
          </a:p>
          <a:p>
            <a:pPr marL="799465" lvl="1" indent="-139700">
              <a:lnSpc>
                <a:spcPct val="100000"/>
              </a:lnSpc>
              <a:spcBef>
                <a:spcPts val="5"/>
              </a:spcBef>
              <a:buChar char="-"/>
              <a:tabLst>
                <a:tab pos="800100" algn="l"/>
              </a:tabLst>
            </a:pPr>
            <a:r>
              <a:rPr sz="1800" spc="-5" dirty="0">
                <a:latin typeface="Arial"/>
                <a:cs typeface="Arial"/>
              </a:rPr>
              <a:t>Constraints, but also restrict access to device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nodes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0"/>
              </a:spcBef>
              <a:buChar char="•"/>
              <a:tabLst>
                <a:tab pos="316865" algn="l"/>
                <a:tab pos="317500" algn="l"/>
              </a:tabLst>
            </a:pPr>
            <a:r>
              <a:rPr sz="2000" spc="-5" dirty="0">
                <a:latin typeface="Arial"/>
                <a:cs typeface="Arial"/>
              </a:rPr>
              <a:t>Capabilities</a:t>
            </a:r>
            <a:endParaRPr sz="2000">
              <a:latin typeface="Arial"/>
              <a:cs typeface="Arial"/>
            </a:endParaRPr>
          </a:p>
          <a:p>
            <a:pPr marL="799465" lvl="1" indent="-139700">
              <a:lnSpc>
                <a:spcPct val="100000"/>
              </a:lnSpc>
              <a:spcBef>
                <a:spcPts val="5"/>
              </a:spcBef>
              <a:buChar char="-"/>
              <a:tabLst>
                <a:tab pos="800100" algn="l"/>
              </a:tabLst>
            </a:pPr>
            <a:r>
              <a:rPr sz="1800" spc="-5" dirty="0">
                <a:latin typeface="Arial"/>
                <a:cs typeface="Arial"/>
              </a:rPr>
              <a:t>38 distinct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0"/>
              </a:spcBef>
              <a:buChar char="•"/>
              <a:tabLst>
                <a:tab pos="316865" algn="l"/>
                <a:tab pos="317500" algn="l"/>
              </a:tabLst>
            </a:pPr>
            <a:r>
              <a:rPr sz="2000" spc="-5" dirty="0">
                <a:latin typeface="Arial"/>
                <a:cs typeface="Arial"/>
              </a:rPr>
              <a:t>Selinux</a:t>
            </a:r>
            <a:endParaRPr sz="2000">
              <a:latin typeface="Arial"/>
              <a:cs typeface="Arial"/>
            </a:endParaRPr>
          </a:p>
          <a:p>
            <a:pPr marL="799465" lvl="1" indent="-139700">
              <a:lnSpc>
                <a:spcPct val="100000"/>
              </a:lnSpc>
              <a:spcBef>
                <a:spcPts val="5"/>
              </a:spcBef>
              <a:buChar char="-"/>
              <a:tabLst>
                <a:tab pos="800100" algn="l"/>
              </a:tabLst>
            </a:pPr>
            <a:r>
              <a:rPr sz="1800" spc="-5" dirty="0">
                <a:latin typeface="Arial"/>
                <a:cs typeface="Arial"/>
              </a:rPr>
              <a:t>Type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Enforcement</a:t>
            </a:r>
            <a:endParaRPr sz="1800">
              <a:latin typeface="Arial"/>
              <a:cs typeface="Arial"/>
            </a:endParaRPr>
          </a:p>
          <a:p>
            <a:pPr marL="799465" lvl="1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800100" algn="l"/>
              </a:tabLst>
            </a:pPr>
            <a:r>
              <a:rPr sz="1800" spc="-5" dirty="0">
                <a:latin typeface="Arial"/>
                <a:cs typeface="Arial"/>
              </a:rPr>
              <a:t>Multi Category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Security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0"/>
              </a:spcBef>
              <a:buChar char="•"/>
              <a:tabLst>
                <a:tab pos="316865" algn="l"/>
                <a:tab pos="317500" algn="l"/>
              </a:tabLst>
            </a:pPr>
            <a:r>
              <a:rPr sz="2000" spc="-5" dirty="0">
                <a:latin typeface="Arial"/>
                <a:cs typeface="Arial"/>
              </a:rPr>
              <a:t>Seccomp</a:t>
            </a:r>
            <a:endParaRPr sz="2000">
              <a:latin typeface="Arial"/>
              <a:cs typeface="Arial"/>
            </a:endParaRPr>
          </a:p>
          <a:p>
            <a:pPr marL="799465" lvl="1" indent="-139700">
              <a:lnSpc>
                <a:spcPct val="100000"/>
              </a:lnSpc>
              <a:spcBef>
                <a:spcPts val="5"/>
              </a:spcBef>
              <a:buChar char="-"/>
              <a:tabLst>
                <a:tab pos="800100" algn="l"/>
              </a:tabLst>
            </a:pPr>
            <a:r>
              <a:rPr sz="1800" spc="-5" dirty="0">
                <a:latin typeface="Arial"/>
                <a:cs typeface="Arial"/>
              </a:rPr>
              <a:t>Disabling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SYS_CALLS</a:t>
            </a:r>
            <a:endParaRPr sz="1800">
              <a:latin typeface="Arial"/>
              <a:cs typeface="Arial"/>
            </a:endParaRPr>
          </a:p>
          <a:p>
            <a:pPr marL="316865" indent="-304165">
              <a:lnSpc>
                <a:spcPct val="100000"/>
              </a:lnSpc>
              <a:spcBef>
                <a:spcPts val="10"/>
              </a:spcBef>
              <a:buChar char="•"/>
              <a:tabLst>
                <a:tab pos="316865" algn="l"/>
                <a:tab pos="317500" algn="l"/>
              </a:tabLst>
            </a:pPr>
            <a:r>
              <a:rPr sz="2000" spc="-5" dirty="0">
                <a:latin typeface="Arial"/>
                <a:cs typeface="Arial"/>
              </a:rPr>
              <a:t>Rlimits</a:t>
            </a:r>
            <a:endParaRPr sz="2000">
              <a:latin typeface="Arial"/>
              <a:cs typeface="Arial"/>
            </a:endParaRPr>
          </a:p>
          <a:p>
            <a:pPr marL="799465" lvl="1" indent="-139700">
              <a:lnSpc>
                <a:spcPct val="100000"/>
              </a:lnSpc>
              <a:spcBef>
                <a:spcPts val="5"/>
              </a:spcBef>
              <a:buChar char="-"/>
              <a:tabLst>
                <a:tab pos="800100" algn="l"/>
              </a:tabLst>
            </a:pPr>
            <a:r>
              <a:rPr sz="1800" spc="-5" dirty="0">
                <a:latin typeface="Arial"/>
                <a:cs typeface="Arial"/>
              </a:rPr>
              <a:t>RLIMIT_NOFILE,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RLIMIT_NPROC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44475" y="2408770"/>
            <a:ext cx="2145525" cy="2097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36779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Platform Level</a:t>
            </a:r>
            <a:r>
              <a:rPr spc="-85" dirty="0"/>
              <a:t> </a:t>
            </a:r>
            <a:r>
              <a:rPr spc="-5" dirty="0"/>
              <a:t>Security</a:t>
            </a:r>
          </a:p>
        </p:txBody>
      </p:sp>
      <p:sp>
        <p:nvSpPr>
          <p:cNvPr id="3" name="object 3"/>
          <p:cNvSpPr/>
          <p:nvPr/>
        </p:nvSpPr>
        <p:spPr>
          <a:xfrm>
            <a:off x="6965175" y="2697399"/>
            <a:ext cx="1973173" cy="1809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884" y="687908"/>
            <a:ext cx="5088890" cy="389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Container Level</a:t>
            </a:r>
            <a:r>
              <a:rPr sz="18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Separation</a:t>
            </a:r>
            <a:endParaRPr sz="1800" dirty="0">
              <a:latin typeface="Arial"/>
              <a:cs typeface="Arial"/>
            </a:endParaRPr>
          </a:p>
          <a:p>
            <a:pPr marL="836294" lvl="1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Docker layer ownership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via</a:t>
            </a:r>
            <a:r>
              <a:rPr sz="18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S2I</a:t>
            </a:r>
            <a:endParaRPr sz="18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 err="1">
                <a:solidFill>
                  <a:srgbClr val="222222"/>
                </a:solidFill>
                <a:latin typeface="Arial"/>
                <a:cs typeface="Arial"/>
              </a:rPr>
              <a:t>OpenShift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 API</a:t>
            </a:r>
            <a:r>
              <a:rPr sz="18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Authentication</a:t>
            </a:r>
            <a:endParaRPr sz="1800" dirty="0">
              <a:latin typeface="Arial"/>
              <a:cs typeface="Arial"/>
            </a:endParaRPr>
          </a:p>
          <a:p>
            <a:pPr marL="836294" lvl="1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X509 CERT, OAuth Access Token,</a:t>
            </a:r>
            <a:r>
              <a:rPr sz="1800" spc="-5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SAML</a:t>
            </a:r>
            <a:endParaRPr sz="18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 err="1">
                <a:solidFill>
                  <a:srgbClr val="222222"/>
                </a:solidFill>
                <a:latin typeface="Arial"/>
                <a:cs typeface="Arial"/>
              </a:rPr>
              <a:t>OpenShift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 Identity</a:t>
            </a:r>
            <a:r>
              <a:rPr sz="18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Integrations</a:t>
            </a:r>
            <a:endParaRPr sz="1800" dirty="0">
              <a:latin typeface="Arial"/>
              <a:cs typeface="Arial"/>
            </a:endParaRPr>
          </a:p>
          <a:p>
            <a:pPr marL="836294" lvl="1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Roles, LDAP,</a:t>
            </a:r>
            <a:r>
              <a:rPr sz="1800" spc="-1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AD</a:t>
            </a:r>
            <a:endParaRPr sz="18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 err="1">
                <a:solidFill>
                  <a:srgbClr val="222222"/>
                </a:solidFill>
                <a:latin typeface="Arial"/>
                <a:cs typeface="Arial"/>
              </a:rPr>
              <a:t>OpenShift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 Service</a:t>
            </a:r>
            <a:r>
              <a:rPr sz="1800" spc="-1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Accounts</a:t>
            </a:r>
            <a:endParaRPr sz="1800" dirty="0">
              <a:latin typeface="Arial"/>
              <a:cs typeface="Arial"/>
            </a:endParaRPr>
          </a:p>
          <a:p>
            <a:pPr marL="836294" lvl="1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Platform driven</a:t>
            </a:r>
            <a:r>
              <a:rPr sz="18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actions</a:t>
            </a:r>
            <a:endParaRPr sz="18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 err="1">
                <a:solidFill>
                  <a:srgbClr val="222222"/>
                </a:solidFill>
                <a:latin typeface="Arial"/>
                <a:cs typeface="Arial"/>
              </a:rPr>
              <a:t>OpenShift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 Security</a:t>
            </a:r>
            <a:r>
              <a:rPr sz="18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Contexts</a:t>
            </a:r>
            <a:endParaRPr sz="1800" dirty="0">
              <a:latin typeface="Arial"/>
              <a:cs typeface="Arial"/>
            </a:endParaRPr>
          </a:p>
          <a:p>
            <a:pPr marL="836294" lvl="1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Pod Security</a:t>
            </a:r>
            <a:r>
              <a:rPr sz="1800" spc="-1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Policies</a:t>
            </a:r>
            <a:endParaRPr sz="18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 err="1">
                <a:solidFill>
                  <a:srgbClr val="222222"/>
                </a:solidFill>
                <a:latin typeface="Arial"/>
                <a:cs typeface="Arial"/>
              </a:rPr>
              <a:t>OpenShift</a:t>
            </a:r>
            <a:r>
              <a:rPr sz="1800" spc="-1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Secrets</a:t>
            </a:r>
            <a:endParaRPr sz="1800" dirty="0">
              <a:latin typeface="Arial"/>
              <a:cs typeface="Arial"/>
            </a:endParaRPr>
          </a:p>
          <a:p>
            <a:pPr marL="836294" lvl="1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Encrypted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variable</a:t>
            </a:r>
            <a:r>
              <a:rPr sz="1800" spc="-1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22222"/>
                </a:solidFill>
                <a:latin typeface="Arial"/>
                <a:cs typeface="Arial"/>
              </a:rPr>
              <a:t>values</a:t>
            </a:r>
            <a:endParaRPr sz="18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5"/>
              </a:spcBef>
              <a:buChar char="●"/>
              <a:tabLst>
                <a:tab pos="379095" algn="l"/>
                <a:tab pos="379730" algn="l"/>
              </a:tabLst>
            </a:pPr>
            <a:r>
              <a:rPr sz="1800" spc="-5" dirty="0" err="1">
                <a:solidFill>
                  <a:srgbClr val="222222"/>
                </a:solidFill>
                <a:latin typeface="Arial"/>
                <a:cs typeface="Arial"/>
              </a:rPr>
              <a:t>OpenShift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 Image</a:t>
            </a:r>
            <a:r>
              <a:rPr sz="1800" spc="-1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Builds</a:t>
            </a:r>
            <a:endParaRPr sz="1800" dirty="0">
              <a:latin typeface="Arial"/>
              <a:cs typeface="Arial"/>
            </a:endParaRPr>
          </a:p>
          <a:p>
            <a:pPr marL="836294" lvl="1" indent="-304800">
              <a:lnSpc>
                <a:spcPct val="100000"/>
              </a:lnSpc>
              <a:spcBef>
                <a:spcPts val="15"/>
              </a:spcBef>
              <a:buChar char="-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Control Priv, dockerfile, build</a:t>
            </a:r>
            <a:r>
              <a:rPr sz="1800" spc="-2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22222"/>
                </a:solidFill>
                <a:latin typeface="Arial"/>
                <a:cs typeface="Arial"/>
              </a:rPr>
              <a:t>strategies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9305" y="1947735"/>
            <a:ext cx="29521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110" dirty="0">
                <a:solidFill>
                  <a:srgbClr val="FFFFFF"/>
                </a:solidFill>
                <a:latin typeface="Arial"/>
                <a:cs typeface="Arial"/>
              </a:rPr>
              <a:t>THANK</a:t>
            </a:r>
            <a:r>
              <a:rPr sz="40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3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49754" y="3332225"/>
            <a:ext cx="16046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plus.google.com/+RedHat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9754" y="3799839"/>
            <a:ext cx="1881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linkedin.com/company/red-hat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9754" y="4264315"/>
            <a:ext cx="205676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youtube.com/user/RedHatVideos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42179" y="3332225"/>
            <a:ext cx="150876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facebook.com/redhatinc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2179" y="3799839"/>
            <a:ext cx="15462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twitter.com/RedHatNews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3452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Development</a:t>
            </a:r>
            <a:r>
              <a:rPr spc="-120" dirty="0"/>
              <a:t> </a:t>
            </a:r>
            <a:r>
              <a:rPr spc="-55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48743" y="1444218"/>
            <a:ext cx="4485005" cy="210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40640" indent="-381635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25" dirty="0">
                <a:latin typeface="Arial"/>
                <a:cs typeface="Arial"/>
              </a:rPr>
              <a:t>Shift </a:t>
            </a:r>
            <a:r>
              <a:rPr sz="2000" spc="30" dirty="0">
                <a:latin typeface="Arial"/>
                <a:cs typeface="Arial"/>
              </a:rPr>
              <a:t>to </a:t>
            </a:r>
            <a:r>
              <a:rPr sz="2000" spc="-5" dirty="0">
                <a:latin typeface="Arial"/>
                <a:cs typeface="Arial"/>
              </a:rPr>
              <a:t>more </a:t>
            </a:r>
            <a:r>
              <a:rPr sz="2000" dirty="0">
                <a:latin typeface="Arial"/>
                <a:cs typeface="Arial"/>
              </a:rPr>
              <a:t>agile </a:t>
            </a:r>
            <a:r>
              <a:rPr sz="2000" spc="5" dirty="0">
                <a:latin typeface="Arial"/>
                <a:cs typeface="Arial"/>
              </a:rPr>
              <a:t>development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and  </a:t>
            </a:r>
            <a:r>
              <a:rPr sz="2000" spc="5" dirty="0">
                <a:latin typeface="Arial"/>
                <a:cs typeface="Arial"/>
              </a:rPr>
              <a:t>deployment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processes</a:t>
            </a:r>
            <a:endParaRPr sz="2000">
              <a:latin typeface="Arial"/>
              <a:cs typeface="Arial"/>
            </a:endParaRPr>
          </a:p>
          <a:p>
            <a:pPr marL="394335" marR="435609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20" dirty="0">
                <a:latin typeface="Arial"/>
                <a:cs typeface="Arial"/>
              </a:rPr>
              <a:t>Increased </a:t>
            </a:r>
            <a:r>
              <a:rPr sz="2000" dirty="0">
                <a:latin typeface="Arial"/>
                <a:cs typeface="Arial"/>
              </a:rPr>
              <a:t>collaboration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between  </a:t>
            </a:r>
            <a:r>
              <a:rPr sz="2000" dirty="0">
                <a:latin typeface="Arial"/>
                <a:cs typeface="Arial"/>
              </a:rPr>
              <a:t>Development </a:t>
            </a:r>
            <a:r>
              <a:rPr sz="2000" spc="-55" dirty="0">
                <a:latin typeface="Arial"/>
                <a:cs typeface="Arial"/>
              </a:rPr>
              <a:t>&amp;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Operations</a:t>
            </a:r>
            <a:endParaRPr sz="2000">
              <a:latin typeface="Arial"/>
              <a:cs typeface="Arial"/>
            </a:endParaRPr>
          </a:p>
          <a:p>
            <a:pPr marL="394335" marR="5080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10" dirty="0">
                <a:latin typeface="Arial"/>
                <a:cs typeface="Arial"/>
              </a:rPr>
              <a:t>Move </a:t>
            </a:r>
            <a:r>
              <a:rPr sz="2000" spc="-5" dirty="0">
                <a:latin typeface="Arial"/>
                <a:cs typeface="Arial"/>
              </a:rPr>
              <a:t>from </a:t>
            </a:r>
            <a:r>
              <a:rPr sz="2000" spc="-15" dirty="0">
                <a:latin typeface="Arial"/>
                <a:cs typeface="Arial"/>
              </a:rPr>
              <a:t>Continuous </a:t>
            </a:r>
            <a:r>
              <a:rPr sz="2000" spc="-5" dirty="0">
                <a:latin typeface="Arial"/>
                <a:cs typeface="Arial"/>
              </a:rPr>
              <a:t>Integration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to  </a:t>
            </a:r>
            <a:r>
              <a:rPr sz="2000" spc="-15" dirty="0">
                <a:latin typeface="Arial"/>
                <a:cs typeface="Arial"/>
              </a:rPr>
              <a:t>Continuous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Deployment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150" y="837579"/>
            <a:ext cx="1792668" cy="4050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3470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Platform</a:t>
            </a:r>
            <a:r>
              <a:rPr spc="-114" dirty="0"/>
              <a:t> </a:t>
            </a:r>
            <a:r>
              <a:rPr spc="-20" dirty="0"/>
              <a:t>Infrastructure</a:t>
            </a:r>
          </a:p>
        </p:txBody>
      </p:sp>
      <p:sp>
        <p:nvSpPr>
          <p:cNvPr id="3" name="object 3"/>
          <p:cNvSpPr/>
          <p:nvPr/>
        </p:nvSpPr>
        <p:spPr>
          <a:xfrm>
            <a:off x="582598" y="896641"/>
            <a:ext cx="2026121" cy="40159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48743" y="1427543"/>
            <a:ext cx="4763770" cy="210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467359" indent="-381635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25" dirty="0">
                <a:latin typeface="Arial"/>
                <a:cs typeface="Arial"/>
              </a:rPr>
              <a:t>Shift </a:t>
            </a:r>
            <a:r>
              <a:rPr sz="2000" spc="-5" dirty="0">
                <a:latin typeface="Arial"/>
                <a:cs typeface="Arial"/>
              </a:rPr>
              <a:t>from </a:t>
            </a:r>
            <a:r>
              <a:rPr sz="2000" spc="-10" dirty="0">
                <a:latin typeface="Arial"/>
                <a:cs typeface="Arial"/>
              </a:rPr>
              <a:t>virtualization </a:t>
            </a:r>
            <a:r>
              <a:rPr sz="2000" spc="30" dirty="0">
                <a:latin typeface="Arial"/>
                <a:cs typeface="Arial"/>
              </a:rPr>
              <a:t>to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scale-out  </a:t>
            </a:r>
            <a:r>
              <a:rPr sz="2000" spc="10" dirty="0">
                <a:latin typeface="Arial"/>
                <a:cs typeface="Arial"/>
              </a:rPr>
              <a:t>cloud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infrastructure</a:t>
            </a:r>
            <a:endParaRPr sz="2000">
              <a:latin typeface="Arial"/>
              <a:cs typeface="Arial"/>
            </a:endParaRPr>
          </a:p>
          <a:p>
            <a:pPr marL="394335" marR="90805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45" dirty="0">
                <a:latin typeface="Arial"/>
                <a:cs typeface="Arial"/>
              </a:rPr>
              <a:t>Rapid </a:t>
            </a:r>
            <a:r>
              <a:rPr sz="2000" spc="15" dirty="0">
                <a:latin typeface="Arial"/>
                <a:cs typeface="Arial"/>
              </a:rPr>
              <a:t>growth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spc="10" dirty="0">
                <a:latin typeface="Arial"/>
                <a:cs typeface="Arial"/>
              </a:rPr>
              <a:t>public cloud </a:t>
            </a:r>
            <a:r>
              <a:rPr sz="2000" spc="-20" dirty="0">
                <a:latin typeface="Arial"/>
                <a:cs typeface="Arial"/>
              </a:rPr>
              <a:t>usage</a:t>
            </a:r>
            <a:r>
              <a:rPr sz="2000" spc="-26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for  </a:t>
            </a:r>
            <a:r>
              <a:rPr sz="2000" spc="-5" dirty="0">
                <a:latin typeface="Arial"/>
                <a:cs typeface="Arial"/>
              </a:rPr>
              <a:t>enterprises</a:t>
            </a:r>
            <a:endParaRPr sz="2000">
              <a:latin typeface="Arial"/>
              <a:cs typeface="Arial"/>
            </a:endParaRPr>
          </a:p>
          <a:p>
            <a:pPr marL="394335" marR="5080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5" dirty="0">
                <a:latin typeface="Arial"/>
                <a:cs typeface="Arial"/>
              </a:rPr>
              <a:t>Hybrid </a:t>
            </a:r>
            <a:r>
              <a:rPr sz="2000" spc="10" dirty="0">
                <a:latin typeface="Arial"/>
                <a:cs typeface="Arial"/>
              </a:rPr>
              <a:t>cloud </a:t>
            </a:r>
            <a:r>
              <a:rPr sz="2000" dirty="0">
                <a:latin typeface="Arial"/>
                <a:cs typeface="Arial"/>
              </a:rPr>
              <a:t>deployments </a:t>
            </a:r>
            <a:r>
              <a:rPr sz="2000" spc="-30" dirty="0">
                <a:latin typeface="Arial"/>
                <a:cs typeface="Arial"/>
              </a:rPr>
              <a:t>span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private  </a:t>
            </a:r>
            <a:r>
              <a:rPr sz="2000" spc="-55" dirty="0">
                <a:latin typeface="Arial"/>
                <a:cs typeface="Arial"/>
              </a:rPr>
              <a:t>&amp; </a:t>
            </a:r>
            <a:r>
              <a:rPr sz="2000" dirty="0">
                <a:latin typeface="Arial"/>
                <a:cs typeface="Arial"/>
              </a:rPr>
              <a:t>multiple </a:t>
            </a:r>
            <a:r>
              <a:rPr sz="2000" spc="10" dirty="0">
                <a:latin typeface="Arial"/>
                <a:cs typeface="Arial"/>
              </a:rPr>
              <a:t>public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clouds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0581" y="871943"/>
            <a:ext cx="1448841" cy="2963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5902" y="859180"/>
            <a:ext cx="1789429" cy="2988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81662" y="858583"/>
            <a:ext cx="1610812" cy="2988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71951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IT </a:t>
            </a:r>
            <a:r>
              <a:rPr spc="-35" dirty="0"/>
              <a:t>Must </a:t>
            </a:r>
            <a:r>
              <a:rPr spc="-45" dirty="0"/>
              <a:t>Evolve </a:t>
            </a:r>
            <a:r>
              <a:rPr spc="40" dirty="0"/>
              <a:t>to </a:t>
            </a:r>
            <a:r>
              <a:rPr spc="-75" dirty="0"/>
              <a:t>Stay </a:t>
            </a:r>
            <a:r>
              <a:rPr spc="-10" dirty="0"/>
              <a:t>Ahead </a:t>
            </a:r>
            <a:r>
              <a:rPr spc="25" dirty="0"/>
              <a:t>of </a:t>
            </a:r>
            <a:r>
              <a:rPr spc="-40" dirty="0"/>
              <a:t>These</a:t>
            </a:r>
            <a:r>
              <a:rPr spc="-280" dirty="0"/>
              <a:t> </a:t>
            </a:r>
            <a:r>
              <a:rPr spc="-30" dirty="0"/>
              <a:t>Trends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0581" y="871943"/>
            <a:ext cx="1448841" cy="2963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5902" y="859180"/>
            <a:ext cx="1789429" cy="29888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81662" y="858583"/>
            <a:ext cx="1610812" cy="2988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83667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Containers </a:t>
            </a:r>
            <a:r>
              <a:rPr spc="-95" dirty="0"/>
              <a:t>- </a:t>
            </a:r>
            <a:r>
              <a:rPr spc="-40" dirty="0"/>
              <a:t>Transform </a:t>
            </a:r>
            <a:r>
              <a:rPr spc="-35" dirty="0"/>
              <a:t>Apps, </a:t>
            </a:r>
            <a:r>
              <a:rPr spc="-20" dirty="0"/>
              <a:t>Infrastructure </a:t>
            </a:r>
            <a:r>
              <a:rPr spc="-75" dirty="0"/>
              <a:t>&amp;</a:t>
            </a:r>
            <a:r>
              <a:rPr spc="-150" dirty="0"/>
              <a:t> </a:t>
            </a:r>
            <a:r>
              <a:rPr spc="-55" dirty="0"/>
              <a:t>Process</a:t>
            </a:r>
          </a:p>
        </p:txBody>
      </p:sp>
      <p:sp>
        <p:nvSpPr>
          <p:cNvPr id="6" name="object 6"/>
          <p:cNvSpPr/>
          <p:nvPr/>
        </p:nvSpPr>
        <p:spPr>
          <a:xfrm>
            <a:off x="1261625" y="787400"/>
            <a:ext cx="6188710" cy="3078480"/>
          </a:xfrm>
          <a:custGeom>
            <a:avLst/>
            <a:gdLst/>
            <a:ahLst/>
            <a:cxnLst/>
            <a:rect l="l" t="t" r="r" b="b"/>
            <a:pathLst>
              <a:path w="6188709" h="3078479">
                <a:moveTo>
                  <a:pt x="0" y="0"/>
                </a:moveTo>
                <a:lnTo>
                  <a:pt x="6188702" y="0"/>
                </a:lnTo>
                <a:lnTo>
                  <a:pt x="6188702" y="3077997"/>
                </a:lnTo>
                <a:lnTo>
                  <a:pt x="0" y="3077997"/>
                </a:lnTo>
                <a:lnTo>
                  <a:pt x="0" y="0"/>
                </a:lnTo>
                <a:close/>
              </a:path>
            </a:pathLst>
          </a:custGeom>
          <a:solidFill>
            <a:srgbClr val="EFEFEF">
              <a:alpha val="835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83063" y="2009381"/>
            <a:ext cx="1709394" cy="965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57364" y="2378765"/>
            <a:ext cx="1965960" cy="10795"/>
          </a:xfrm>
          <a:custGeom>
            <a:avLst/>
            <a:gdLst/>
            <a:ahLst/>
            <a:cxnLst/>
            <a:rect l="l" t="t" r="r" b="b"/>
            <a:pathLst>
              <a:path w="1965959" h="10794">
                <a:moveTo>
                  <a:pt x="0" y="10784"/>
                </a:moveTo>
                <a:lnTo>
                  <a:pt x="1965446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2710" y="2363030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174" y="31467"/>
                </a:moveTo>
                <a:lnTo>
                  <a:pt x="0" y="0"/>
                </a:lnTo>
                <a:lnTo>
                  <a:pt x="43324" y="15497"/>
                </a:lnTo>
                <a:lnTo>
                  <a:pt x="174" y="3146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2710" y="2363030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174" y="31467"/>
                </a:moveTo>
                <a:lnTo>
                  <a:pt x="43324" y="15497"/>
                </a:lnTo>
                <a:lnTo>
                  <a:pt x="0" y="0"/>
                </a:lnTo>
                <a:lnTo>
                  <a:pt x="174" y="31467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2676" y="2379995"/>
            <a:ext cx="1813560" cy="17780"/>
          </a:xfrm>
          <a:custGeom>
            <a:avLst/>
            <a:gdLst/>
            <a:ahLst/>
            <a:cxnLst/>
            <a:rect l="l" t="t" r="r" b="b"/>
            <a:pathLst>
              <a:path w="1813560" h="17780">
                <a:moveTo>
                  <a:pt x="0" y="17682"/>
                </a:moveTo>
                <a:lnTo>
                  <a:pt x="1813266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63958" y="2386860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4" h="21589">
                <a:moveTo>
                  <a:pt x="29532" y="21422"/>
                </a:moveTo>
                <a:lnTo>
                  <a:pt x="0" y="10999"/>
                </a:lnTo>
                <a:lnTo>
                  <a:pt x="29322" y="0"/>
                </a:lnTo>
                <a:lnTo>
                  <a:pt x="18717" y="10817"/>
                </a:lnTo>
                <a:lnTo>
                  <a:pt x="29532" y="21422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63958" y="2386860"/>
            <a:ext cx="29845" cy="21590"/>
          </a:xfrm>
          <a:custGeom>
            <a:avLst/>
            <a:gdLst/>
            <a:ahLst/>
            <a:cxnLst/>
            <a:rect l="l" t="t" r="r" b="b"/>
            <a:pathLst>
              <a:path w="29844" h="21589">
                <a:moveTo>
                  <a:pt x="18717" y="10817"/>
                </a:moveTo>
                <a:lnTo>
                  <a:pt x="29322" y="0"/>
                </a:lnTo>
                <a:lnTo>
                  <a:pt x="0" y="10999"/>
                </a:lnTo>
                <a:lnTo>
                  <a:pt x="29532" y="21422"/>
                </a:lnTo>
                <a:lnTo>
                  <a:pt x="18717" y="10817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046" y="2903093"/>
            <a:ext cx="3535679" cy="1751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5080" indent="-35115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150" dirty="0">
                <a:latin typeface="Arial Black"/>
                <a:cs typeface="Arial Black"/>
              </a:rPr>
              <a:t>Sandboxed </a:t>
            </a:r>
            <a:r>
              <a:rPr sz="1600" spc="-145" dirty="0">
                <a:latin typeface="Arial Black"/>
                <a:cs typeface="Arial Black"/>
              </a:rPr>
              <a:t>application </a:t>
            </a:r>
            <a:r>
              <a:rPr sz="1600" spc="-180" dirty="0">
                <a:latin typeface="Arial Black"/>
                <a:cs typeface="Arial Black"/>
              </a:rPr>
              <a:t>processes  </a:t>
            </a:r>
            <a:r>
              <a:rPr sz="1600" spc="-95" dirty="0">
                <a:latin typeface="Arial Black"/>
                <a:cs typeface="Arial Black"/>
              </a:rPr>
              <a:t>on </a:t>
            </a:r>
            <a:r>
              <a:rPr sz="1600" spc="-180" dirty="0">
                <a:latin typeface="Arial Black"/>
                <a:cs typeface="Arial Black"/>
              </a:rPr>
              <a:t>a </a:t>
            </a:r>
            <a:r>
              <a:rPr sz="1600" spc="-140" dirty="0">
                <a:latin typeface="Arial Black"/>
                <a:cs typeface="Arial Black"/>
              </a:rPr>
              <a:t>shared </a:t>
            </a:r>
            <a:r>
              <a:rPr sz="1600" spc="-160" dirty="0">
                <a:latin typeface="Arial Black"/>
                <a:cs typeface="Arial Black"/>
              </a:rPr>
              <a:t>Linux </a:t>
            </a:r>
            <a:r>
              <a:rPr sz="1600" spc="-185" dirty="0">
                <a:latin typeface="Arial Black"/>
                <a:cs typeface="Arial Black"/>
              </a:rPr>
              <a:t>OS</a:t>
            </a:r>
            <a:r>
              <a:rPr sz="1600" spc="-65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kernel</a:t>
            </a:r>
            <a:endParaRPr sz="1600">
              <a:latin typeface="Arial Black"/>
              <a:cs typeface="Arial Black"/>
            </a:endParaRPr>
          </a:p>
          <a:p>
            <a:pPr marL="363855" marR="70485" indent="-351155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145" dirty="0">
                <a:latin typeface="Arial Black"/>
                <a:cs typeface="Arial Black"/>
              </a:rPr>
              <a:t>Simpler, </a:t>
            </a:r>
            <a:r>
              <a:rPr sz="1600" spc="-135" dirty="0">
                <a:latin typeface="Arial Black"/>
                <a:cs typeface="Arial Black"/>
              </a:rPr>
              <a:t>lighter, </a:t>
            </a:r>
            <a:r>
              <a:rPr sz="1600" spc="-120" dirty="0">
                <a:latin typeface="Arial Black"/>
                <a:cs typeface="Arial Black"/>
              </a:rPr>
              <a:t>and </a:t>
            </a:r>
            <a:r>
              <a:rPr sz="1600" spc="-135" dirty="0">
                <a:latin typeface="Arial Black"/>
                <a:cs typeface="Arial Black"/>
              </a:rPr>
              <a:t>denser </a:t>
            </a:r>
            <a:r>
              <a:rPr sz="1600" spc="-130" dirty="0">
                <a:latin typeface="Arial Black"/>
                <a:cs typeface="Arial Black"/>
              </a:rPr>
              <a:t>than  </a:t>
            </a:r>
            <a:r>
              <a:rPr sz="1600" spc="-135" dirty="0">
                <a:latin typeface="Arial Black"/>
                <a:cs typeface="Arial Black"/>
              </a:rPr>
              <a:t>virtual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165" dirty="0">
                <a:latin typeface="Arial Black"/>
                <a:cs typeface="Arial Black"/>
              </a:rPr>
              <a:t>machines</a:t>
            </a:r>
            <a:endParaRPr sz="1600">
              <a:latin typeface="Arial Black"/>
              <a:cs typeface="Arial Black"/>
            </a:endParaRPr>
          </a:p>
          <a:p>
            <a:pPr marL="363855" marR="827405" indent="-351155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140" dirty="0">
                <a:latin typeface="Arial Black"/>
                <a:cs typeface="Arial Black"/>
              </a:rPr>
              <a:t>Portable </a:t>
            </a:r>
            <a:r>
              <a:rPr sz="1600" spc="-185" dirty="0">
                <a:latin typeface="Arial Black"/>
                <a:cs typeface="Arial Black"/>
              </a:rPr>
              <a:t>across </a:t>
            </a:r>
            <a:r>
              <a:rPr sz="1600" spc="-120" dirty="0">
                <a:latin typeface="Arial Black"/>
                <a:cs typeface="Arial Black"/>
              </a:rPr>
              <a:t>different  </a:t>
            </a:r>
            <a:r>
              <a:rPr sz="1600" spc="-135" dirty="0">
                <a:latin typeface="Arial Black"/>
                <a:cs typeface="Arial Black"/>
              </a:rPr>
              <a:t>environments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7447" y="2903093"/>
            <a:ext cx="3520440" cy="1751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marR="5080" indent="-35115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210" dirty="0">
                <a:latin typeface="Arial Black"/>
                <a:cs typeface="Arial Black"/>
              </a:rPr>
              <a:t>Package </a:t>
            </a:r>
            <a:r>
              <a:rPr sz="1600" spc="-145" dirty="0">
                <a:latin typeface="Arial Black"/>
                <a:cs typeface="Arial Black"/>
              </a:rPr>
              <a:t>my application </a:t>
            </a:r>
            <a:r>
              <a:rPr sz="1600" spc="-120" dirty="0">
                <a:latin typeface="Arial Black"/>
                <a:cs typeface="Arial Black"/>
              </a:rPr>
              <a:t>and </a:t>
            </a:r>
            <a:r>
              <a:rPr sz="1600" spc="-150" dirty="0">
                <a:latin typeface="Arial Black"/>
                <a:cs typeface="Arial Black"/>
              </a:rPr>
              <a:t>all </a:t>
            </a:r>
            <a:r>
              <a:rPr sz="1600" spc="-95" dirty="0">
                <a:latin typeface="Arial Black"/>
                <a:cs typeface="Arial Black"/>
              </a:rPr>
              <a:t>of  </a:t>
            </a:r>
            <a:r>
              <a:rPr sz="1600" spc="-170" dirty="0">
                <a:latin typeface="Arial Black"/>
                <a:cs typeface="Arial Black"/>
              </a:rPr>
              <a:t>its</a:t>
            </a:r>
            <a:r>
              <a:rPr sz="1600" spc="-125" dirty="0">
                <a:latin typeface="Arial Black"/>
                <a:cs typeface="Arial Black"/>
              </a:rPr>
              <a:t> </a:t>
            </a:r>
            <a:r>
              <a:rPr sz="1600" spc="-155" dirty="0">
                <a:latin typeface="Arial Black"/>
                <a:cs typeface="Arial Black"/>
              </a:rPr>
              <a:t>dependencies</a:t>
            </a:r>
            <a:endParaRPr sz="1600">
              <a:latin typeface="Arial Black"/>
              <a:cs typeface="Arial Black"/>
            </a:endParaRPr>
          </a:p>
          <a:p>
            <a:pPr marL="363855" marR="344805" indent="-351155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125" dirty="0">
                <a:latin typeface="Arial Black"/>
                <a:cs typeface="Arial Black"/>
              </a:rPr>
              <a:t>Deploy </a:t>
            </a:r>
            <a:r>
              <a:rPr sz="1600" spc="-130" dirty="0">
                <a:latin typeface="Arial Black"/>
                <a:cs typeface="Arial Black"/>
              </a:rPr>
              <a:t>to </a:t>
            </a:r>
            <a:r>
              <a:rPr sz="1600" spc="-150" dirty="0">
                <a:latin typeface="Arial Black"/>
                <a:cs typeface="Arial Black"/>
              </a:rPr>
              <a:t>any </a:t>
            </a:r>
            <a:r>
              <a:rPr sz="1600" spc="-125" dirty="0">
                <a:latin typeface="Arial Black"/>
                <a:cs typeface="Arial Black"/>
              </a:rPr>
              <a:t>environment </a:t>
            </a:r>
            <a:r>
              <a:rPr sz="1600" spc="-110" dirty="0">
                <a:latin typeface="Arial Black"/>
                <a:cs typeface="Arial Black"/>
              </a:rPr>
              <a:t>in  </a:t>
            </a:r>
            <a:r>
              <a:rPr sz="1600" spc="-175" dirty="0">
                <a:latin typeface="Arial Black"/>
                <a:cs typeface="Arial Black"/>
              </a:rPr>
              <a:t>seconds </a:t>
            </a:r>
            <a:r>
              <a:rPr sz="1600" spc="-120" dirty="0">
                <a:latin typeface="Arial Black"/>
                <a:cs typeface="Arial Black"/>
              </a:rPr>
              <a:t>and </a:t>
            </a:r>
            <a:r>
              <a:rPr sz="1600" spc="-145" dirty="0">
                <a:latin typeface="Arial Black"/>
                <a:cs typeface="Arial Black"/>
              </a:rPr>
              <a:t>enable</a:t>
            </a:r>
            <a:r>
              <a:rPr sz="1600" spc="-80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CI/CD</a:t>
            </a:r>
            <a:endParaRPr sz="1600">
              <a:latin typeface="Arial Black"/>
              <a:cs typeface="Arial Black"/>
            </a:endParaRPr>
          </a:p>
          <a:p>
            <a:pPr marL="363855" marR="622935" indent="-351155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363855" algn="l"/>
                <a:tab pos="364490" algn="l"/>
              </a:tabLst>
            </a:pPr>
            <a:r>
              <a:rPr sz="1600" spc="-185" dirty="0">
                <a:latin typeface="Arial Black"/>
                <a:cs typeface="Arial Black"/>
              </a:rPr>
              <a:t>Easily </a:t>
            </a:r>
            <a:r>
              <a:rPr sz="1600" spc="-240" dirty="0">
                <a:latin typeface="Arial Black"/>
                <a:cs typeface="Arial Black"/>
              </a:rPr>
              <a:t>access </a:t>
            </a:r>
            <a:r>
              <a:rPr sz="1600" spc="-120" dirty="0">
                <a:latin typeface="Arial Black"/>
                <a:cs typeface="Arial Black"/>
              </a:rPr>
              <a:t>and </a:t>
            </a:r>
            <a:r>
              <a:rPr sz="1600" spc="-150" dirty="0">
                <a:latin typeface="Arial Black"/>
                <a:cs typeface="Arial Black"/>
              </a:rPr>
              <a:t>share  </a:t>
            </a:r>
            <a:r>
              <a:rPr sz="1600" spc="-145" dirty="0">
                <a:latin typeface="Arial Black"/>
                <a:cs typeface="Arial Black"/>
              </a:rPr>
              <a:t>containerized</a:t>
            </a:r>
            <a:r>
              <a:rPr sz="1600" spc="-155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components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750" y="1851752"/>
            <a:ext cx="2700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6398" y="1851739"/>
            <a:ext cx="2230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Arial"/>
                <a:cs typeface="Arial"/>
              </a:rPr>
              <a:t>APPLICATIONS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7124" y="122821"/>
            <a:ext cx="341757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40"/>
              </a:lnSpc>
              <a:spcBef>
                <a:spcPts val="100"/>
              </a:spcBef>
            </a:pPr>
            <a:r>
              <a:rPr spc="-55" dirty="0"/>
              <a:t>What </a:t>
            </a:r>
            <a:r>
              <a:rPr spc="-5" dirty="0"/>
              <a:t>Are</a:t>
            </a:r>
            <a:r>
              <a:rPr spc="-155" dirty="0"/>
              <a:t> </a:t>
            </a:r>
            <a:r>
              <a:rPr spc="-45" dirty="0"/>
              <a:t>Containers?</a:t>
            </a:r>
          </a:p>
          <a:p>
            <a:pPr marL="30480">
              <a:lnSpc>
                <a:spcPts val="2140"/>
              </a:lnSpc>
            </a:pPr>
            <a:r>
              <a:rPr sz="1800" spc="-25" dirty="0">
                <a:solidFill>
                  <a:srgbClr val="595959"/>
                </a:solidFill>
              </a:rPr>
              <a:t>It </a:t>
            </a:r>
            <a:r>
              <a:rPr sz="1800" spc="-5" dirty="0">
                <a:solidFill>
                  <a:srgbClr val="595959"/>
                </a:solidFill>
              </a:rPr>
              <a:t>Depends </a:t>
            </a:r>
            <a:r>
              <a:rPr sz="1800" spc="5" dirty="0">
                <a:solidFill>
                  <a:srgbClr val="595959"/>
                </a:solidFill>
              </a:rPr>
              <a:t>on </a:t>
            </a:r>
            <a:r>
              <a:rPr sz="1800" spc="-30" dirty="0">
                <a:solidFill>
                  <a:srgbClr val="595959"/>
                </a:solidFill>
              </a:rPr>
              <a:t>Who </a:t>
            </a:r>
            <a:r>
              <a:rPr sz="1800" spc="-20" dirty="0">
                <a:solidFill>
                  <a:srgbClr val="595959"/>
                </a:solidFill>
              </a:rPr>
              <a:t>You</a:t>
            </a:r>
            <a:r>
              <a:rPr sz="1800" spc="-165" dirty="0">
                <a:solidFill>
                  <a:srgbClr val="595959"/>
                </a:solidFill>
              </a:rPr>
              <a:t> </a:t>
            </a:r>
            <a:r>
              <a:rPr sz="1800" spc="-20" dirty="0">
                <a:solidFill>
                  <a:srgbClr val="595959"/>
                </a:solidFill>
              </a:rPr>
              <a:t>Ask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48743" y="1046543"/>
            <a:ext cx="4615815" cy="301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155575" indent="-381635">
              <a:lnSpc>
                <a:spcPct val="100000"/>
              </a:lnSpc>
              <a:spcBef>
                <a:spcPts val="100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35" dirty="0">
                <a:latin typeface="Arial"/>
                <a:cs typeface="Arial"/>
              </a:rPr>
              <a:t>Enable </a:t>
            </a:r>
            <a:r>
              <a:rPr sz="2000" dirty="0">
                <a:latin typeface="Arial"/>
                <a:cs typeface="Arial"/>
              </a:rPr>
              <a:t>efficiency </a:t>
            </a:r>
            <a:r>
              <a:rPr sz="2000" spc="-15" dirty="0">
                <a:latin typeface="Arial"/>
                <a:cs typeface="Arial"/>
              </a:rPr>
              <a:t>and </a:t>
            </a:r>
            <a:r>
              <a:rPr sz="2000" spc="-10" dirty="0">
                <a:latin typeface="Arial"/>
                <a:cs typeface="Arial"/>
              </a:rPr>
              <a:t>automation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for  </a:t>
            </a:r>
            <a:r>
              <a:rPr sz="2000" spc="-20" dirty="0">
                <a:latin typeface="Arial"/>
                <a:cs typeface="Arial"/>
              </a:rPr>
              <a:t>microservices, </a:t>
            </a:r>
            <a:r>
              <a:rPr sz="2000" spc="15" dirty="0">
                <a:latin typeface="Arial"/>
                <a:cs typeface="Arial"/>
              </a:rPr>
              <a:t>but </a:t>
            </a:r>
            <a:r>
              <a:rPr sz="2000" spc="-25" dirty="0">
                <a:latin typeface="Arial"/>
                <a:cs typeface="Arial"/>
              </a:rPr>
              <a:t>also </a:t>
            </a:r>
            <a:r>
              <a:rPr sz="2000" spc="5" dirty="0">
                <a:latin typeface="Arial"/>
                <a:cs typeface="Arial"/>
              </a:rPr>
              <a:t>support  </a:t>
            </a:r>
            <a:r>
              <a:rPr sz="2000" dirty="0">
                <a:latin typeface="Arial"/>
                <a:cs typeface="Arial"/>
              </a:rPr>
              <a:t>traditional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  <a:p>
            <a:pPr marL="394335" marR="349250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35" dirty="0">
                <a:latin typeface="Arial"/>
                <a:cs typeface="Arial"/>
              </a:rPr>
              <a:t>Enable </a:t>
            </a:r>
            <a:r>
              <a:rPr sz="2000" spc="-15" dirty="0">
                <a:latin typeface="Arial"/>
                <a:cs typeface="Arial"/>
              </a:rPr>
              <a:t>faster and </a:t>
            </a:r>
            <a:r>
              <a:rPr sz="2000" spc="-5" dirty="0">
                <a:latin typeface="Arial"/>
                <a:cs typeface="Arial"/>
              </a:rPr>
              <a:t>more </a:t>
            </a:r>
            <a:r>
              <a:rPr sz="2000" spc="-10" dirty="0">
                <a:latin typeface="Arial"/>
                <a:cs typeface="Arial"/>
              </a:rPr>
              <a:t>consistent  </a:t>
            </a:r>
            <a:r>
              <a:rPr sz="2000" dirty="0">
                <a:latin typeface="Arial"/>
                <a:cs typeface="Arial"/>
              </a:rPr>
              <a:t>deployments </a:t>
            </a:r>
            <a:r>
              <a:rPr sz="2000" spc="-5" dirty="0">
                <a:latin typeface="Arial"/>
                <a:cs typeface="Arial"/>
              </a:rPr>
              <a:t>from </a:t>
            </a:r>
            <a:r>
              <a:rPr sz="2000" dirty="0">
                <a:latin typeface="Arial"/>
                <a:cs typeface="Arial"/>
              </a:rPr>
              <a:t>Development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to  </a:t>
            </a:r>
            <a:r>
              <a:rPr sz="2000" spc="-10" dirty="0">
                <a:latin typeface="Arial"/>
                <a:cs typeface="Arial"/>
              </a:rPr>
              <a:t>Production</a:t>
            </a:r>
            <a:endParaRPr sz="2000">
              <a:latin typeface="Arial"/>
              <a:cs typeface="Arial"/>
            </a:endParaRPr>
          </a:p>
          <a:p>
            <a:pPr marL="394335" marR="5080" indent="-381635">
              <a:lnSpc>
                <a:spcPct val="100000"/>
              </a:lnSpc>
              <a:spcBef>
                <a:spcPts val="975"/>
              </a:spcBef>
              <a:buChar char="●"/>
              <a:tabLst>
                <a:tab pos="394335" algn="l"/>
                <a:tab pos="394970" algn="l"/>
              </a:tabLst>
            </a:pPr>
            <a:r>
              <a:rPr sz="2000" spc="-35" dirty="0">
                <a:latin typeface="Arial"/>
                <a:cs typeface="Arial"/>
              </a:rPr>
              <a:t>Enable </a:t>
            </a:r>
            <a:r>
              <a:rPr sz="2000" dirty="0">
                <a:latin typeface="Arial"/>
                <a:cs typeface="Arial"/>
              </a:rPr>
              <a:t>application </a:t>
            </a:r>
            <a:r>
              <a:rPr sz="2000" spc="5" dirty="0">
                <a:latin typeface="Arial"/>
                <a:cs typeface="Arial"/>
              </a:rPr>
              <a:t>portability </a:t>
            </a:r>
            <a:r>
              <a:rPr sz="2000" spc="-35" dirty="0">
                <a:latin typeface="Arial"/>
                <a:cs typeface="Arial"/>
              </a:rPr>
              <a:t>across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  </a:t>
            </a:r>
            <a:r>
              <a:rPr sz="2000" spc="-10" dirty="0">
                <a:latin typeface="Arial"/>
                <a:cs typeface="Arial"/>
              </a:rPr>
              <a:t>infrastructure </a:t>
            </a:r>
            <a:r>
              <a:rPr sz="2000" spc="-5" dirty="0">
                <a:latin typeface="Arial"/>
                <a:cs typeface="Arial"/>
              </a:rPr>
              <a:t>footprints: </a:t>
            </a:r>
            <a:r>
              <a:rPr sz="2000" spc="-50" dirty="0">
                <a:latin typeface="Arial"/>
                <a:cs typeface="Arial"/>
              </a:rPr>
              <a:t>Physical,  </a:t>
            </a:r>
            <a:r>
              <a:rPr sz="2000" spc="-20" dirty="0">
                <a:latin typeface="Arial"/>
                <a:cs typeface="Arial"/>
              </a:rPr>
              <a:t>Virtual, </a:t>
            </a:r>
            <a:r>
              <a:rPr sz="2000" spc="-30" dirty="0">
                <a:latin typeface="Arial"/>
                <a:cs typeface="Arial"/>
              </a:rPr>
              <a:t>Private </a:t>
            </a:r>
            <a:r>
              <a:rPr sz="2000" spc="-55" dirty="0">
                <a:latin typeface="Arial"/>
                <a:cs typeface="Arial"/>
              </a:rPr>
              <a:t>&amp; </a:t>
            </a:r>
            <a:r>
              <a:rPr sz="2000" spc="-25" dirty="0">
                <a:latin typeface="Arial"/>
                <a:cs typeface="Arial"/>
              </a:rPr>
              <a:t>Public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Cloud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124" y="199021"/>
            <a:ext cx="81654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Containers </a:t>
            </a:r>
            <a:r>
              <a:rPr spc="-95" dirty="0"/>
              <a:t>- </a:t>
            </a:r>
            <a:r>
              <a:rPr spc="-20" dirty="0"/>
              <a:t>An </a:t>
            </a:r>
            <a:r>
              <a:rPr spc="-25" dirty="0"/>
              <a:t>Evolution </a:t>
            </a:r>
            <a:r>
              <a:rPr spc="-5" dirty="0"/>
              <a:t>in </a:t>
            </a:r>
            <a:r>
              <a:rPr spc="5" dirty="0"/>
              <a:t>Application</a:t>
            </a:r>
            <a:r>
              <a:rPr spc="-204" dirty="0"/>
              <a:t> </a:t>
            </a:r>
            <a:r>
              <a:rPr dirty="0"/>
              <a:t>Deployment</a:t>
            </a:r>
          </a:p>
        </p:txBody>
      </p:sp>
      <p:sp>
        <p:nvSpPr>
          <p:cNvPr id="4" name="object 4"/>
          <p:cNvSpPr/>
          <p:nvPr/>
        </p:nvSpPr>
        <p:spPr>
          <a:xfrm>
            <a:off x="766792" y="781112"/>
            <a:ext cx="2150752" cy="40159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1267</Words>
  <Application>Microsoft Office PowerPoint</Application>
  <PresentationFormat>On-screen Show (16:9)</PresentationFormat>
  <Paragraphs>325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Black</vt:lpstr>
      <vt:lpstr>Calibri</vt:lpstr>
      <vt:lpstr>Times New Roman</vt:lpstr>
      <vt:lpstr>Trebuchet MS</vt:lpstr>
      <vt:lpstr>Office Theme</vt:lpstr>
      <vt:lpstr> Introduction to OpenShift</vt:lpstr>
      <vt:lpstr>Digital Transformation Requires an Evolution in...</vt:lpstr>
      <vt:lpstr>Application Architecture</vt:lpstr>
      <vt:lpstr>Development Process</vt:lpstr>
      <vt:lpstr>Platform Infrastructure</vt:lpstr>
      <vt:lpstr>IT Must Evolve to Stay Ahead of These Trends</vt:lpstr>
      <vt:lpstr>Containers - Transform Apps, Infrastructure &amp; Process</vt:lpstr>
      <vt:lpstr>What Are Containers? It Depends on Who You Ask</vt:lpstr>
      <vt:lpstr>Containers - An Evolution in Application Deployment</vt:lpstr>
      <vt:lpstr>Red Hat Container Stack &amp; Tools</vt:lpstr>
      <vt:lpstr>OpenShift Enables Dev and Ops</vt:lpstr>
      <vt:lpstr>Built on Open Container Standards Red Hat Driving These in the Community</vt:lpstr>
      <vt:lpstr>Trusted Container OS Containers Depend on Linux</vt:lpstr>
      <vt:lpstr>Container Runtime - Standards &amp; Security</vt:lpstr>
      <vt:lpstr>Container Host - Lightweight &amp; Container-Optimized</vt:lpstr>
      <vt:lpstr>Clustered Container Infrastructure Applications Run Across Multiple Containers &amp; Hosts</vt:lpstr>
      <vt:lpstr>PowerPoint Presentation</vt:lpstr>
      <vt:lpstr>Container Orchestration - Scale &amp; New Workloads</vt:lpstr>
      <vt:lpstr>Storage Plugins for Stateful Services</vt:lpstr>
      <vt:lpstr>Enterprise Registry</vt:lpstr>
      <vt:lpstr>Enterprise Container Platform Build, Deploy and Manage Containerized Apps</vt:lpstr>
      <vt:lpstr>Build &amp; Deployment Automation</vt:lpstr>
      <vt:lpstr>Continuous Deployment Pipelines</vt:lpstr>
      <vt:lpstr>JBoss Middleware Services on OpenShift</vt:lpstr>
      <vt:lpstr>CloudForms Container Management</vt:lpstr>
      <vt:lpstr>Managing Containers Today</vt:lpstr>
      <vt:lpstr>OpenShift on OpenStack - Current</vt:lpstr>
      <vt:lpstr>OpenShift on OpenStack - Future</vt:lpstr>
      <vt:lpstr>OpenShift Online - “The Next Generation”</vt:lpstr>
      <vt:lpstr>OpenShift - Use Case Based Segmentation</vt:lpstr>
      <vt:lpstr>OpenShift Primed</vt:lpstr>
      <vt:lpstr>Host Level Security</vt:lpstr>
      <vt:lpstr>Platform Level Security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Introduction to OpenShift</dc:title>
  <cp:lastModifiedBy>Amit Kumar</cp:lastModifiedBy>
  <cp:revision>2</cp:revision>
  <dcterms:created xsi:type="dcterms:W3CDTF">2018-02-05T11:29:38Z</dcterms:created>
  <dcterms:modified xsi:type="dcterms:W3CDTF">2018-03-01T11:35:04Z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2018-02-05T00:00:00Z</vt:filetime>
  </property>
</Properties>
</file>